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6.xml" ContentType="application/vnd.openxmlformats-officedocument.theme+xml"/>
  <Override PartName="/ppt/slideLayouts/slideLayout6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2" r:id="rId5"/>
    <p:sldMasterId id="2147483947" r:id="rId6"/>
    <p:sldMasterId id="2147483959" r:id="rId7"/>
    <p:sldMasterId id="2147483971" r:id="rId8"/>
    <p:sldMasterId id="2147483973" r:id="rId9"/>
    <p:sldMasterId id="2147483976" r:id="rId10"/>
    <p:sldMasterId id="2147483979" r:id="rId11"/>
    <p:sldMasterId id="2147483982" r:id="rId12"/>
    <p:sldMasterId id="2147483985" r:id="rId13"/>
    <p:sldMasterId id="2147483988" r:id="rId14"/>
    <p:sldMasterId id="2147483991" r:id="rId15"/>
    <p:sldMasterId id="2147483994" r:id="rId16"/>
    <p:sldMasterId id="2147483997" r:id="rId17"/>
    <p:sldMasterId id="2147484001" r:id="rId18"/>
    <p:sldMasterId id="2147484005" r:id="rId19"/>
    <p:sldMasterId id="2147484009" r:id="rId20"/>
    <p:sldMasterId id="2147484013" r:id="rId21"/>
  </p:sldMasterIdLst>
  <p:notesMasterIdLst>
    <p:notesMasterId r:id="rId138"/>
  </p:notesMasterIdLst>
  <p:sldIdLst>
    <p:sldId id="488" r:id="rId22"/>
    <p:sldId id="277" r:id="rId23"/>
    <p:sldId id="317" r:id="rId24"/>
    <p:sldId id="492" r:id="rId25"/>
    <p:sldId id="494" r:id="rId26"/>
    <p:sldId id="490" r:id="rId27"/>
    <p:sldId id="579" r:id="rId28"/>
    <p:sldId id="581" r:id="rId29"/>
    <p:sldId id="582" r:id="rId30"/>
    <p:sldId id="493" r:id="rId31"/>
    <p:sldId id="497" r:id="rId32"/>
    <p:sldId id="578" r:id="rId33"/>
    <p:sldId id="520" r:id="rId34"/>
    <p:sldId id="258" r:id="rId35"/>
    <p:sldId id="521" r:id="rId36"/>
    <p:sldId id="266" r:id="rId37"/>
    <p:sldId id="522" r:id="rId38"/>
    <p:sldId id="523" r:id="rId39"/>
    <p:sldId id="525" r:id="rId40"/>
    <p:sldId id="526" r:id="rId41"/>
    <p:sldId id="527" r:id="rId42"/>
    <p:sldId id="265" r:id="rId43"/>
    <p:sldId id="528" r:id="rId44"/>
    <p:sldId id="529" r:id="rId45"/>
    <p:sldId id="530" r:id="rId46"/>
    <p:sldId id="531" r:id="rId47"/>
    <p:sldId id="532" r:id="rId48"/>
    <p:sldId id="514" r:id="rId49"/>
    <p:sldId id="326" r:id="rId50"/>
    <p:sldId id="328" r:id="rId51"/>
    <p:sldId id="329" r:id="rId52"/>
    <p:sldId id="260" r:id="rId53"/>
    <p:sldId id="556" r:id="rId54"/>
    <p:sldId id="533" r:id="rId55"/>
    <p:sldId id="534" r:id="rId56"/>
    <p:sldId id="535" r:id="rId57"/>
    <p:sldId id="282" r:id="rId58"/>
    <p:sldId id="536" r:id="rId59"/>
    <p:sldId id="537" r:id="rId60"/>
    <p:sldId id="538" r:id="rId61"/>
    <p:sldId id="539" r:id="rId62"/>
    <p:sldId id="261" r:id="rId63"/>
    <p:sldId id="263" r:id="rId64"/>
    <p:sldId id="264" r:id="rId65"/>
    <p:sldId id="540" r:id="rId66"/>
    <p:sldId id="541" r:id="rId67"/>
    <p:sldId id="267" r:id="rId68"/>
    <p:sldId id="542" r:id="rId69"/>
    <p:sldId id="543" r:id="rId70"/>
    <p:sldId id="544" r:id="rId71"/>
    <p:sldId id="271" r:id="rId72"/>
    <p:sldId id="272" r:id="rId73"/>
    <p:sldId id="273" r:id="rId74"/>
    <p:sldId id="274" r:id="rId75"/>
    <p:sldId id="545" r:id="rId76"/>
    <p:sldId id="546" r:id="rId77"/>
    <p:sldId id="547" r:id="rId78"/>
    <p:sldId id="281" r:id="rId79"/>
    <p:sldId id="280" r:id="rId80"/>
    <p:sldId id="315" r:id="rId81"/>
    <p:sldId id="314" r:id="rId82"/>
    <p:sldId id="564" r:id="rId83"/>
    <p:sldId id="565" r:id="rId84"/>
    <p:sldId id="259" r:id="rId85"/>
    <p:sldId id="566" r:id="rId86"/>
    <p:sldId id="567" r:id="rId87"/>
    <p:sldId id="262" r:id="rId88"/>
    <p:sldId id="568" r:id="rId89"/>
    <p:sldId id="569" r:id="rId90"/>
    <p:sldId id="570" r:id="rId91"/>
    <p:sldId id="571" r:id="rId92"/>
    <p:sldId id="572" r:id="rId93"/>
    <p:sldId id="573" r:id="rId94"/>
    <p:sldId id="269" r:id="rId95"/>
    <p:sldId id="574" r:id="rId96"/>
    <p:sldId id="575" r:id="rId97"/>
    <p:sldId id="551" r:id="rId98"/>
    <p:sldId id="552" r:id="rId99"/>
    <p:sldId id="498" r:id="rId100"/>
    <p:sldId id="513" r:id="rId101"/>
    <p:sldId id="500" r:id="rId102"/>
    <p:sldId id="501" r:id="rId103"/>
    <p:sldId id="503" r:id="rId104"/>
    <p:sldId id="505" r:id="rId105"/>
    <p:sldId id="507" r:id="rId106"/>
    <p:sldId id="508" r:id="rId107"/>
    <p:sldId id="510" r:id="rId108"/>
    <p:sldId id="558" r:id="rId109"/>
    <p:sldId id="465" r:id="rId110"/>
    <p:sldId id="466" r:id="rId111"/>
    <p:sldId id="467" r:id="rId112"/>
    <p:sldId id="506" r:id="rId113"/>
    <p:sldId id="283" r:id="rId114"/>
    <p:sldId id="583" r:id="rId115"/>
    <p:sldId id="286" r:id="rId116"/>
    <p:sldId id="284" r:id="rId117"/>
    <p:sldId id="559" r:id="rId118"/>
    <p:sldId id="468" r:id="rId119"/>
    <p:sldId id="475" r:id="rId120"/>
    <p:sldId id="478" r:id="rId121"/>
    <p:sldId id="555" r:id="rId122"/>
    <p:sldId id="557" r:id="rId123"/>
    <p:sldId id="560" r:id="rId124"/>
    <p:sldId id="479" r:id="rId125"/>
    <p:sldId id="480" r:id="rId126"/>
    <p:sldId id="562" r:id="rId127"/>
    <p:sldId id="563" r:id="rId128"/>
    <p:sldId id="576" r:id="rId129"/>
    <p:sldId id="481" r:id="rId130"/>
    <p:sldId id="561" r:id="rId131"/>
    <p:sldId id="577" r:id="rId132"/>
    <p:sldId id="519" r:id="rId133"/>
    <p:sldId id="483" r:id="rId134"/>
    <p:sldId id="548" r:id="rId135"/>
    <p:sldId id="553" r:id="rId136"/>
    <p:sldId id="554" r:id="rId137"/>
  </p:sldIdLst>
  <p:sldSz cx="12192000" cy="6858000"/>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D30"/>
    <a:srgbClr val="E4E4E4"/>
    <a:srgbClr val="2C3054"/>
    <a:srgbClr val="1344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9FA6C-2323-46DA-93DD-A4233CB30EC7}" v="134" dt="2025-01-09T13:57:45.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17.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notesMaster" Target="notesMasters/notesMaster1.xml"/><Relationship Id="rId107" Type="http://schemas.openxmlformats.org/officeDocument/2006/relationships/slide" Target="slides/slide86.xml"/><Relationship Id="rId11" Type="http://schemas.openxmlformats.org/officeDocument/2006/relationships/slideMaster" Target="slideMasters/slideMaster7.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1.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presProps" Target="presProp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4.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16.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1.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6.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2.xml"/></Relationships>
</file>

<file path=ppt/diagrams/_rels/data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5133613-58C8-41FB-AFCE-313DC65F9A6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174EBADA-2434-4CE8-9F9F-A878CC1EC9A7}">
      <dgm:prSet/>
      <dgm:spPr/>
      <dgm:t>
        <a:bodyPr/>
        <a:lstStyle/>
        <a:p>
          <a:r>
            <a:rPr lang="en-US" b="1"/>
            <a:t>F.S.101.572 Public inspection of ballots </a:t>
          </a:r>
          <a:r>
            <a:rPr lang="en-US" b="0" i="0" baseline="0"/>
            <a:t>A candidate, a political party official, or a political committee official, or an authorized designee thereof, shall be granted reasonable access upon request to review or inspect ballot materials before canvassing or tabulation, including voter certificates on vote-by-mail envelopes, cure affidavits, corresponding comparison signatures, duplicate ballots, and corresponding originals. </a:t>
          </a:r>
          <a:endParaRPr lang="en-US"/>
        </a:p>
      </dgm:t>
    </dgm:pt>
    <dgm:pt modelId="{09174A34-04D2-44AE-8E5A-4D63C10C7693}" type="parTrans" cxnId="{7F1EB702-1FC6-4505-A041-986417ADDA58}">
      <dgm:prSet/>
      <dgm:spPr/>
      <dgm:t>
        <a:bodyPr/>
        <a:lstStyle/>
        <a:p>
          <a:endParaRPr lang="en-US"/>
        </a:p>
      </dgm:t>
    </dgm:pt>
    <dgm:pt modelId="{205EA411-E5EF-4204-9443-D72E0F42E0EB}" type="sibTrans" cxnId="{7F1EB702-1FC6-4505-A041-986417ADDA58}">
      <dgm:prSet/>
      <dgm:spPr/>
      <dgm:t>
        <a:bodyPr/>
        <a:lstStyle/>
        <a:p>
          <a:endParaRPr lang="en-US"/>
        </a:p>
      </dgm:t>
    </dgm:pt>
    <dgm:pt modelId="{212E6E30-623F-4CA4-83EA-DF19F311CA11}">
      <dgm:prSet/>
      <dgm:spPr/>
      <dgm:t>
        <a:bodyPr/>
        <a:lstStyle/>
        <a:p>
          <a:r>
            <a:rPr lang="en-US" b="0" i="0" baseline="0"/>
            <a:t>Before the supervisor begins comparing signatures on vote-by-mail voter certificates, the supervisor must publish notice of the access to be provided under this section, which may be access to the documents or images thereof, and the method of requesting such access.</a:t>
          </a:r>
          <a:endParaRPr lang="en-US"/>
        </a:p>
      </dgm:t>
    </dgm:pt>
    <dgm:pt modelId="{56A43470-1194-4CE0-AE23-C29A26C912BB}" type="parTrans" cxnId="{669661FA-9461-45CF-BEB4-80BE544EF297}">
      <dgm:prSet/>
      <dgm:spPr/>
      <dgm:t>
        <a:bodyPr/>
        <a:lstStyle/>
        <a:p>
          <a:endParaRPr lang="en-US"/>
        </a:p>
      </dgm:t>
    </dgm:pt>
    <dgm:pt modelId="{DC634645-12B4-4FB1-9AF1-B15E19964EE4}" type="sibTrans" cxnId="{669661FA-9461-45CF-BEB4-80BE544EF297}">
      <dgm:prSet/>
      <dgm:spPr/>
      <dgm:t>
        <a:bodyPr/>
        <a:lstStyle/>
        <a:p>
          <a:endParaRPr lang="en-US"/>
        </a:p>
      </dgm:t>
    </dgm:pt>
    <dgm:pt modelId="{9902B381-8C78-4912-BD2E-215DFADC9A82}">
      <dgm:prSet/>
      <dgm:spPr/>
      <dgm:t>
        <a:bodyPr/>
        <a:lstStyle/>
        <a:p>
          <a:r>
            <a:rPr lang="en-US" b="0" i="0" baseline="0"/>
            <a:t>During such review, no person granted access for review may make any copy of a signature.</a:t>
          </a:r>
          <a:endParaRPr lang="en-US"/>
        </a:p>
      </dgm:t>
    </dgm:pt>
    <dgm:pt modelId="{198D9643-3A27-45E8-B394-59CAF9E021D3}" type="parTrans" cxnId="{59617FDF-10D9-4B07-A673-C8FB8FE3B6D9}">
      <dgm:prSet/>
      <dgm:spPr/>
      <dgm:t>
        <a:bodyPr/>
        <a:lstStyle/>
        <a:p>
          <a:endParaRPr lang="en-US"/>
        </a:p>
      </dgm:t>
    </dgm:pt>
    <dgm:pt modelId="{CD161781-295A-42ED-8645-438F70EC2E97}" type="sibTrans" cxnId="{59617FDF-10D9-4B07-A673-C8FB8FE3B6D9}">
      <dgm:prSet/>
      <dgm:spPr/>
      <dgm:t>
        <a:bodyPr/>
        <a:lstStyle/>
        <a:p>
          <a:endParaRPr lang="en-US"/>
        </a:p>
      </dgm:t>
    </dgm:pt>
    <dgm:pt modelId="{9A0B32F1-5389-4B9E-A696-DCED04F0B206}" type="pres">
      <dgm:prSet presAssocID="{55133613-58C8-41FB-AFCE-313DC65F9A65}" presName="outerComposite" presStyleCnt="0">
        <dgm:presLayoutVars>
          <dgm:chMax val="5"/>
          <dgm:dir/>
          <dgm:resizeHandles val="exact"/>
        </dgm:presLayoutVars>
      </dgm:prSet>
      <dgm:spPr/>
    </dgm:pt>
    <dgm:pt modelId="{8BDC092D-F470-4A15-8911-9D83C2A48702}" type="pres">
      <dgm:prSet presAssocID="{55133613-58C8-41FB-AFCE-313DC65F9A65}" presName="dummyMaxCanvas" presStyleCnt="0">
        <dgm:presLayoutVars/>
      </dgm:prSet>
      <dgm:spPr/>
    </dgm:pt>
    <dgm:pt modelId="{038AE368-E246-4486-9329-16CC7300E45E}" type="pres">
      <dgm:prSet presAssocID="{55133613-58C8-41FB-AFCE-313DC65F9A65}" presName="ThreeNodes_1" presStyleLbl="node1" presStyleIdx="0" presStyleCnt="3">
        <dgm:presLayoutVars>
          <dgm:bulletEnabled val="1"/>
        </dgm:presLayoutVars>
      </dgm:prSet>
      <dgm:spPr/>
    </dgm:pt>
    <dgm:pt modelId="{C49BC65A-9083-4935-8C7C-F7D07EF1C06A}" type="pres">
      <dgm:prSet presAssocID="{55133613-58C8-41FB-AFCE-313DC65F9A65}" presName="ThreeNodes_2" presStyleLbl="node1" presStyleIdx="1" presStyleCnt="3">
        <dgm:presLayoutVars>
          <dgm:bulletEnabled val="1"/>
        </dgm:presLayoutVars>
      </dgm:prSet>
      <dgm:spPr/>
    </dgm:pt>
    <dgm:pt modelId="{CA8A8282-7B57-4C0C-AA52-A69CFBD84CF8}" type="pres">
      <dgm:prSet presAssocID="{55133613-58C8-41FB-AFCE-313DC65F9A65}" presName="ThreeNodes_3" presStyleLbl="node1" presStyleIdx="2" presStyleCnt="3">
        <dgm:presLayoutVars>
          <dgm:bulletEnabled val="1"/>
        </dgm:presLayoutVars>
      </dgm:prSet>
      <dgm:spPr/>
    </dgm:pt>
    <dgm:pt modelId="{0F4E661B-1B93-42B2-9EBA-0C5521B10EAC}" type="pres">
      <dgm:prSet presAssocID="{55133613-58C8-41FB-AFCE-313DC65F9A65}" presName="ThreeConn_1-2" presStyleLbl="fgAccFollowNode1" presStyleIdx="0" presStyleCnt="2">
        <dgm:presLayoutVars>
          <dgm:bulletEnabled val="1"/>
        </dgm:presLayoutVars>
      </dgm:prSet>
      <dgm:spPr/>
    </dgm:pt>
    <dgm:pt modelId="{D7E459EF-8A65-40B3-BB91-93D6AB032C90}" type="pres">
      <dgm:prSet presAssocID="{55133613-58C8-41FB-AFCE-313DC65F9A65}" presName="ThreeConn_2-3" presStyleLbl="fgAccFollowNode1" presStyleIdx="1" presStyleCnt="2">
        <dgm:presLayoutVars>
          <dgm:bulletEnabled val="1"/>
        </dgm:presLayoutVars>
      </dgm:prSet>
      <dgm:spPr/>
    </dgm:pt>
    <dgm:pt modelId="{A9FD974D-2F49-4BDB-ABFD-9C375761EF5F}" type="pres">
      <dgm:prSet presAssocID="{55133613-58C8-41FB-AFCE-313DC65F9A65}" presName="ThreeNodes_1_text" presStyleLbl="node1" presStyleIdx="2" presStyleCnt="3">
        <dgm:presLayoutVars>
          <dgm:bulletEnabled val="1"/>
        </dgm:presLayoutVars>
      </dgm:prSet>
      <dgm:spPr/>
    </dgm:pt>
    <dgm:pt modelId="{81EB922F-E959-4214-9F13-73394E453F32}" type="pres">
      <dgm:prSet presAssocID="{55133613-58C8-41FB-AFCE-313DC65F9A65}" presName="ThreeNodes_2_text" presStyleLbl="node1" presStyleIdx="2" presStyleCnt="3">
        <dgm:presLayoutVars>
          <dgm:bulletEnabled val="1"/>
        </dgm:presLayoutVars>
      </dgm:prSet>
      <dgm:spPr/>
    </dgm:pt>
    <dgm:pt modelId="{4EE473B2-88E4-4096-835C-D2A283CC2CE2}" type="pres">
      <dgm:prSet presAssocID="{55133613-58C8-41FB-AFCE-313DC65F9A65}" presName="ThreeNodes_3_text" presStyleLbl="node1" presStyleIdx="2" presStyleCnt="3">
        <dgm:presLayoutVars>
          <dgm:bulletEnabled val="1"/>
        </dgm:presLayoutVars>
      </dgm:prSet>
      <dgm:spPr/>
    </dgm:pt>
  </dgm:ptLst>
  <dgm:cxnLst>
    <dgm:cxn modelId="{7F1EB702-1FC6-4505-A041-986417ADDA58}" srcId="{55133613-58C8-41FB-AFCE-313DC65F9A65}" destId="{174EBADA-2434-4CE8-9F9F-A878CC1EC9A7}" srcOrd="0" destOrd="0" parTransId="{09174A34-04D2-44AE-8E5A-4D63C10C7693}" sibTransId="{205EA411-E5EF-4204-9443-D72E0F42E0EB}"/>
    <dgm:cxn modelId="{D3E5A81E-9611-4B93-B306-E5B71C7DC381}" type="presOf" srcId="{174EBADA-2434-4CE8-9F9F-A878CC1EC9A7}" destId="{A9FD974D-2F49-4BDB-ABFD-9C375761EF5F}" srcOrd="1" destOrd="0" presId="urn:microsoft.com/office/officeart/2005/8/layout/vProcess5"/>
    <dgm:cxn modelId="{B469BC70-022C-455C-BB0D-A500A64E48DE}" type="presOf" srcId="{9902B381-8C78-4912-BD2E-215DFADC9A82}" destId="{CA8A8282-7B57-4C0C-AA52-A69CFBD84CF8}" srcOrd="0" destOrd="0" presId="urn:microsoft.com/office/officeart/2005/8/layout/vProcess5"/>
    <dgm:cxn modelId="{9975877D-52CD-4730-B2F5-07B09529468A}" type="presOf" srcId="{DC634645-12B4-4FB1-9AF1-B15E19964EE4}" destId="{D7E459EF-8A65-40B3-BB91-93D6AB032C90}" srcOrd="0" destOrd="0" presId="urn:microsoft.com/office/officeart/2005/8/layout/vProcess5"/>
    <dgm:cxn modelId="{7430B27F-9165-4161-83AC-E78776752FB1}" type="presOf" srcId="{174EBADA-2434-4CE8-9F9F-A878CC1EC9A7}" destId="{038AE368-E246-4486-9329-16CC7300E45E}" srcOrd="0" destOrd="0" presId="urn:microsoft.com/office/officeart/2005/8/layout/vProcess5"/>
    <dgm:cxn modelId="{06EBB7A8-D8AD-4F59-8B12-D682F8B2138B}" type="presOf" srcId="{212E6E30-623F-4CA4-83EA-DF19F311CA11}" destId="{81EB922F-E959-4214-9F13-73394E453F32}" srcOrd="1" destOrd="0" presId="urn:microsoft.com/office/officeart/2005/8/layout/vProcess5"/>
    <dgm:cxn modelId="{59617FDF-10D9-4B07-A673-C8FB8FE3B6D9}" srcId="{55133613-58C8-41FB-AFCE-313DC65F9A65}" destId="{9902B381-8C78-4912-BD2E-215DFADC9A82}" srcOrd="2" destOrd="0" parTransId="{198D9643-3A27-45E8-B394-59CAF9E021D3}" sibTransId="{CD161781-295A-42ED-8645-438F70EC2E97}"/>
    <dgm:cxn modelId="{3D6B0EE5-F1EE-4154-A373-8A75214C1D5A}" type="presOf" srcId="{205EA411-E5EF-4204-9443-D72E0F42E0EB}" destId="{0F4E661B-1B93-42B2-9EBA-0C5521B10EAC}" srcOrd="0" destOrd="0" presId="urn:microsoft.com/office/officeart/2005/8/layout/vProcess5"/>
    <dgm:cxn modelId="{1AEE47F1-1960-4488-9FD5-260685C084B5}" type="presOf" srcId="{212E6E30-623F-4CA4-83EA-DF19F311CA11}" destId="{C49BC65A-9083-4935-8C7C-F7D07EF1C06A}" srcOrd="0" destOrd="0" presId="urn:microsoft.com/office/officeart/2005/8/layout/vProcess5"/>
    <dgm:cxn modelId="{B640B6F1-7097-4EF6-AD8D-46D342F11FB8}" type="presOf" srcId="{55133613-58C8-41FB-AFCE-313DC65F9A65}" destId="{9A0B32F1-5389-4B9E-A696-DCED04F0B206}" srcOrd="0" destOrd="0" presId="urn:microsoft.com/office/officeart/2005/8/layout/vProcess5"/>
    <dgm:cxn modelId="{14A171F9-0865-47A0-AD1B-241CC15574D4}" type="presOf" srcId="{9902B381-8C78-4912-BD2E-215DFADC9A82}" destId="{4EE473B2-88E4-4096-835C-D2A283CC2CE2}" srcOrd="1" destOrd="0" presId="urn:microsoft.com/office/officeart/2005/8/layout/vProcess5"/>
    <dgm:cxn modelId="{669661FA-9461-45CF-BEB4-80BE544EF297}" srcId="{55133613-58C8-41FB-AFCE-313DC65F9A65}" destId="{212E6E30-623F-4CA4-83EA-DF19F311CA11}" srcOrd="1" destOrd="0" parTransId="{56A43470-1194-4CE0-AE23-C29A26C912BB}" sibTransId="{DC634645-12B4-4FB1-9AF1-B15E19964EE4}"/>
    <dgm:cxn modelId="{7240CACC-A97A-4CC7-B0BD-C77369AD4E62}" type="presParOf" srcId="{9A0B32F1-5389-4B9E-A696-DCED04F0B206}" destId="{8BDC092D-F470-4A15-8911-9D83C2A48702}" srcOrd="0" destOrd="0" presId="urn:microsoft.com/office/officeart/2005/8/layout/vProcess5"/>
    <dgm:cxn modelId="{1A25D0E4-CDC6-4460-ABFB-91AC5C520742}" type="presParOf" srcId="{9A0B32F1-5389-4B9E-A696-DCED04F0B206}" destId="{038AE368-E246-4486-9329-16CC7300E45E}" srcOrd="1" destOrd="0" presId="urn:microsoft.com/office/officeart/2005/8/layout/vProcess5"/>
    <dgm:cxn modelId="{A4AB0EFE-C47D-47AA-863E-341706AC9604}" type="presParOf" srcId="{9A0B32F1-5389-4B9E-A696-DCED04F0B206}" destId="{C49BC65A-9083-4935-8C7C-F7D07EF1C06A}" srcOrd="2" destOrd="0" presId="urn:microsoft.com/office/officeart/2005/8/layout/vProcess5"/>
    <dgm:cxn modelId="{4439AABE-F7E5-481F-9F87-0966B548E6F3}" type="presParOf" srcId="{9A0B32F1-5389-4B9E-A696-DCED04F0B206}" destId="{CA8A8282-7B57-4C0C-AA52-A69CFBD84CF8}" srcOrd="3" destOrd="0" presId="urn:microsoft.com/office/officeart/2005/8/layout/vProcess5"/>
    <dgm:cxn modelId="{18FD17CF-9220-4155-B10A-ACDDBB407DE0}" type="presParOf" srcId="{9A0B32F1-5389-4B9E-A696-DCED04F0B206}" destId="{0F4E661B-1B93-42B2-9EBA-0C5521B10EAC}" srcOrd="4" destOrd="0" presId="urn:microsoft.com/office/officeart/2005/8/layout/vProcess5"/>
    <dgm:cxn modelId="{E62A3F4C-2CCC-4D6F-B2A4-6CEFA76FF7C4}" type="presParOf" srcId="{9A0B32F1-5389-4B9E-A696-DCED04F0B206}" destId="{D7E459EF-8A65-40B3-BB91-93D6AB032C90}" srcOrd="5" destOrd="0" presId="urn:microsoft.com/office/officeart/2005/8/layout/vProcess5"/>
    <dgm:cxn modelId="{67769E3B-8E46-4F5A-9527-6CF50DB80234}" type="presParOf" srcId="{9A0B32F1-5389-4B9E-A696-DCED04F0B206}" destId="{A9FD974D-2F49-4BDB-ABFD-9C375761EF5F}" srcOrd="6" destOrd="0" presId="urn:microsoft.com/office/officeart/2005/8/layout/vProcess5"/>
    <dgm:cxn modelId="{8B2BA70E-5C1B-4E6D-8048-034C0755F15C}" type="presParOf" srcId="{9A0B32F1-5389-4B9E-A696-DCED04F0B206}" destId="{81EB922F-E959-4214-9F13-73394E453F32}" srcOrd="7" destOrd="0" presId="urn:microsoft.com/office/officeart/2005/8/layout/vProcess5"/>
    <dgm:cxn modelId="{0AAC372B-7D0C-4ACD-89BC-D5E1248A319A}" type="presParOf" srcId="{9A0B32F1-5389-4B9E-A696-DCED04F0B206}" destId="{4EE473B2-88E4-4096-835C-D2A283CC2CE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7ED18B-2D3E-4796-8BB1-BB64A8E94A2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D23AE72-A37B-4DF8-8CDF-8AB6096990F8}">
      <dgm:prSet/>
      <dgm:spPr/>
      <dgm:t>
        <a:bodyPr/>
        <a:lstStyle/>
        <a:p>
          <a:r>
            <a:rPr lang="en-US" b="1">
              <a:solidFill>
                <a:srgbClr val="FF0000"/>
              </a:solidFill>
            </a:rPr>
            <a:t>Red</a:t>
          </a:r>
          <a:r>
            <a:rPr lang="en-US"/>
            <a:t> Arrow = Bad</a:t>
          </a:r>
        </a:p>
      </dgm:t>
    </dgm:pt>
    <dgm:pt modelId="{D9A387A6-FC18-42D8-BF1F-E6CC08E18C61}" type="parTrans" cxnId="{CCB1FC5A-80E4-4020-B831-22320CCF935C}">
      <dgm:prSet/>
      <dgm:spPr/>
      <dgm:t>
        <a:bodyPr/>
        <a:lstStyle/>
        <a:p>
          <a:endParaRPr lang="en-US"/>
        </a:p>
      </dgm:t>
    </dgm:pt>
    <dgm:pt modelId="{2CC673B7-A669-4A47-B995-C76B5F5B9285}" type="sibTrans" cxnId="{CCB1FC5A-80E4-4020-B831-22320CCF935C}">
      <dgm:prSet/>
      <dgm:spPr/>
      <dgm:t>
        <a:bodyPr/>
        <a:lstStyle/>
        <a:p>
          <a:endParaRPr lang="en-US"/>
        </a:p>
      </dgm:t>
    </dgm:pt>
    <dgm:pt modelId="{B711172D-E48C-458B-9BF9-468D60FDC484}">
      <dgm:prSet/>
      <dgm:spPr/>
      <dgm:t>
        <a:bodyPr/>
        <a:lstStyle/>
        <a:p>
          <a:r>
            <a:rPr lang="en-US" b="1">
              <a:solidFill>
                <a:srgbClr val="00B050"/>
              </a:solidFill>
            </a:rPr>
            <a:t>Green</a:t>
          </a:r>
          <a:r>
            <a:rPr lang="en-US"/>
            <a:t> Arrow indicates  = Good</a:t>
          </a:r>
        </a:p>
      </dgm:t>
    </dgm:pt>
    <dgm:pt modelId="{3D8BD575-B509-4121-B35C-DB87F5550A80}" type="parTrans" cxnId="{A6B6D90B-FCC7-424A-84DF-E88BB811A849}">
      <dgm:prSet/>
      <dgm:spPr/>
      <dgm:t>
        <a:bodyPr/>
        <a:lstStyle/>
        <a:p>
          <a:endParaRPr lang="en-US"/>
        </a:p>
      </dgm:t>
    </dgm:pt>
    <dgm:pt modelId="{17F122B0-A2E3-4FF5-8AB5-2B8709C6E292}" type="sibTrans" cxnId="{A6B6D90B-FCC7-424A-84DF-E88BB811A849}">
      <dgm:prSet/>
      <dgm:spPr/>
      <dgm:t>
        <a:bodyPr/>
        <a:lstStyle/>
        <a:p>
          <a:endParaRPr lang="en-US"/>
        </a:p>
      </dgm:t>
    </dgm:pt>
    <dgm:pt modelId="{8C2C67F0-AE84-4457-ACB1-520556696133}" type="pres">
      <dgm:prSet presAssocID="{EF7ED18B-2D3E-4796-8BB1-BB64A8E94A2B}" presName="hierChild1" presStyleCnt="0">
        <dgm:presLayoutVars>
          <dgm:chPref val="1"/>
          <dgm:dir/>
          <dgm:animOne val="branch"/>
          <dgm:animLvl val="lvl"/>
          <dgm:resizeHandles/>
        </dgm:presLayoutVars>
      </dgm:prSet>
      <dgm:spPr/>
    </dgm:pt>
    <dgm:pt modelId="{2F16917A-0B1D-407D-9630-84F3D8CAB561}" type="pres">
      <dgm:prSet presAssocID="{3D23AE72-A37B-4DF8-8CDF-8AB6096990F8}" presName="hierRoot1" presStyleCnt="0"/>
      <dgm:spPr/>
    </dgm:pt>
    <dgm:pt modelId="{71C25A8B-F1F6-4ABD-9F4F-B801BDDC90FF}" type="pres">
      <dgm:prSet presAssocID="{3D23AE72-A37B-4DF8-8CDF-8AB6096990F8}" presName="composite" presStyleCnt="0"/>
      <dgm:spPr/>
    </dgm:pt>
    <dgm:pt modelId="{670016B5-116D-41E8-ACF2-918A9887CF82}" type="pres">
      <dgm:prSet presAssocID="{3D23AE72-A37B-4DF8-8CDF-8AB6096990F8}" presName="background" presStyleLbl="node0" presStyleIdx="0" presStyleCnt="2"/>
      <dgm:spPr/>
    </dgm:pt>
    <dgm:pt modelId="{D52E8451-EF1A-432E-8905-A8CA5C4145EE}" type="pres">
      <dgm:prSet presAssocID="{3D23AE72-A37B-4DF8-8CDF-8AB6096990F8}" presName="text" presStyleLbl="fgAcc0" presStyleIdx="0" presStyleCnt="2">
        <dgm:presLayoutVars>
          <dgm:chPref val="3"/>
        </dgm:presLayoutVars>
      </dgm:prSet>
      <dgm:spPr/>
    </dgm:pt>
    <dgm:pt modelId="{B4EC59E2-E459-436F-9106-B61426DC061F}" type="pres">
      <dgm:prSet presAssocID="{3D23AE72-A37B-4DF8-8CDF-8AB6096990F8}" presName="hierChild2" presStyleCnt="0"/>
      <dgm:spPr/>
    </dgm:pt>
    <dgm:pt modelId="{5649F02A-04BB-4580-AC76-04979092CD73}" type="pres">
      <dgm:prSet presAssocID="{B711172D-E48C-458B-9BF9-468D60FDC484}" presName="hierRoot1" presStyleCnt="0"/>
      <dgm:spPr/>
    </dgm:pt>
    <dgm:pt modelId="{21E216BB-65C3-4B91-8B19-5065789BECD0}" type="pres">
      <dgm:prSet presAssocID="{B711172D-E48C-458B-9BF9-468D60FDC484}" presName="composite" presStyleCnt="0"/>
      <dgm:spPr/>
    </dgm:pt>
    <dgm:pt modelId="{ED305ABC-2780-4064-AE15-EE3B33FF1F59}" type="pres">
      <dgm:prSet presAssocID="{B711172D-E48C-458B-9BF9-468D60FDC484}" presName="background" presStyleLbl="node0" presStyleIdx="1" presStyleCnt="2"/>
      <dgm:spPr/>
    </dgm:pt>
    <dgm:pt modelId="{E717FF29-E0ED-4AE3-8166-B6CD6EFAD227}" type="pres">
      <dgm:prSet presAssocID="{B711172D-E48C-458B-9BF9-468D60FDC484}" presName="text" presStyleLbl="fgAcc0" presStyleIdx="1" presStyleCnt="2">
        <dgm:presLayoutVars>
          <dgm:chPref val="3"/>
        </dgm:presLayoutVars>
      </dgm:prSet>
      <dgm:spPr/>
    </dgm:pt>
    <dgm:pt modelId="{B0A09137-C64D-4681-AD77-7BB8B21ED1F7}" type="pres">
      <dgm:prSet presAssocID="{B711172D-E48C-458B-9BF9-468D60FDC484}" presName="hierChild2" presStyleCnt="0"/>
      <dgm:spPr/>
    </dgm:pt>
  </dgm:ptLst>
  <dgm:cxnLst>
    <dgm:cxn modelId="{A6B6D90B-FCC7-424A-84DF-E88BB811A849}" srcId="{EF7ED18B-2D3E-4796-8BB1-BB64A8E94A2B}" destId="{B711172D-E48C-458B-9BF9-468D60FDC484}" srcOrd="1" destOrd="0" parTransId="{3D8BD575-B509-4121-B35C-DB87F5550A80}" sibTransId="{17F122B0-A2E3-4FF5-8AB5-2B8709C6E292}"/>
    <dgm:cxn modelId="{93E43617-A0B2-4CC7-831F-F58F2330E474}" type="presOf" srcId="{B711172D-E48C-458B-9BF9-468D60FDC484}" destId="{E717FF29-E0ED-4AE3-8166-B6CD6EFAD227}" srcOrd="0" destOrd="0" presId="urn:microsoft.com/office/officeart/2005/8/layout/hierarchy1"/>
    <dgm:cxn modelId="{F662785A-B76E-4F9A-959D-5435924140D1}" type="presOf" srcId="{EF7ED18B-2D3E-4796-8BB1-BB64A8E94A2B}" destId="{8C2C67F0-AE84-4457-ACB1-520556696133}" srcOrd="0" destOrd="0" presId="urn:microsoft.com/office/officeart/2005/8/layout/hierarchy1"/>
    <dgm:cxn modelId="{CCB1FC5A-80E4-4020-B831-22320CCF935C}" srcId="{EF7ED18B-2D3E-4796-8BB1-BB64A8E94A2B}" destId="{3D23AE72-A37B-4DF8-8CDF-8AB6096990F8}" srcOrd="0" destOrd="0" parTransId="{D9A387A6-FC18-42D8-BF1F-E6CC08E18C61}" sibTransId="{2CC673B7-A669-4A47-B995-C76B5F5B9285}"/>
    <dgm:cxn modelId="{B35DD9CF-C885-4F0B-AF52-263076C54077}" type="presOf" srcId="{3D23AE72-A37B-4DF8-8CDF-8AB6096990F8}" destId="{D52E8451-EF1A-432E-8905-A8CA5C4145EE}" srcOrd="0" destOrd="0" presId="urn:microsoft.com/office/officeart/2005/8/layout/hierarchy1"/>
    <dgm:cxn modelId="{13C55514-2833-4BA5-89F3-49B20621A6E2}" type="presParOf" srcId="{8C2C67F0-AE84-4457-ACB1-520556696133}" destId="{2F16917A-0B1D-407D-9630-84F3D8CAB561}" srcOrd="0" destOrd="0" presId="urn:microsoft.com/office/officeart/2005/8/layout/hierarchy1"/>
    <dgm:cxn modelId="{4AB21FCC-7B26-4228-B6D3-5DE9C5E29603}" type="presParOf" srcId="{2F16917A-0B1D-407D-9630-84F3D8CAB561}" destId="{71C25A8B-F1F6-4ABD-9F4F-B801BDDC90FF}" srcOrd="0" destOrd="0" presId="urn:microsoft.com/office/officeart/2005/8/layout/hierarchy1"/>
    <dgm:cxn modelId="{9EC3DD60-3336-4B3F-9545-810320D94762}" type="presParOf" srcId="{71C25A8B-F1F6-4ABD-9F4F-B801BDDC90FF}" destId="{670016B5-116D-41E8-ACF2-918A9887CF82}" srcOrd="0" destOrd="0" presId="urn:microsoft.com/office/officeart/2005/8/layout/hierarchy1"/>
    <dgm:cxn modelId="{2AD9947C-F699-4B39-9CC7-C51E7C830044}" type="presParOf" srcId="{71C25A8B-F1F6-4ABD-9F4F-B801BDDC90FF}" destId="{D52E8451-EF1A-432E-8905-A8CA5C4145EE}" srcOrd="1" destOrd="0" presId="urn:microsoft.com/office/officeart/2005/8/layout/hierarchy1"/>
    <dgm:cxn modelId="{35C00B32-8C68-4251-A6A4-1DA42368491D}" type="presParOf" srcId="{2F16917A-0B1D-407D-9630-84F3D8CAB561}" destId="{B4EC59E2-E459-436F-9106-B61426DC061F}" srcOrd="1" destOrd="0" presId="urn:microsoft.com/office/officeart/2005/8/layout/hierarchy1"/>
    <dgm:cxn modelId="{A11B3308-9131-4F67-8847-B77B78D39AC3}" type="presParOf" srcId="{8C2C67F0-AE84-4457-ACB1-520556696133}" destId="{5649F02A-04BB-4580-AC76-04979092CD73}" srcOrd="1" destOrd="0" presId="urn:microsoft.com/office/officeart/2005/8/layout/hierarchy1"/>
    <dgm:cxn modelId="{9ACD3B44-8D6F-4718-8AAC-6425A51D19C8}" type="presParOf" srcId="{5649F02A-04BB-4580-AC76-04979092CD73}" destId="{21E216BB-65C3-4B91-8B19-5065789BECD0}" srcOrd="0" destOrd="0" presId="urn:microsoft.com/office/officeart/2005/8/layout/hierarchy1"/>
    <dgm:cxn modelId="{6CF9E174-0A00-4C60-A4FC-F8316C088460}" type="presParOf" srcId="{21E216BB-65C3-4B91-8B19-5065789BECD0}" destId="{ED305ABC-2780-4064-AE15-EE3B33FF1F59}" srcOrd="0" destOrd="0" presId="urn:microsoft.com/office/officeart/2005/8/layout/hierarchy1"/>
    <dgm:cxn modelId="{0E3CD286-7A21-4B37-9B69-B363687CE8AD}" type="presParOf" srcId="{21E216BB-65C3-4B91-8B19-5065789BECD0}" destId="{E717FF29-E0ED-4AE3-8166-B6CD6EFAD227}" srcOrd="1" destOrd="0" presId="urn:microsoft.com/office/officeart/2005/8/layout/hierarchy1"/>
    <dgm:cxn modelId="{FC58EEFF-A7B9-4C96-907B-AC81E5FD7E25}" type="presParOf" srcId="{5649F02A-04BB-4580-AC76-04979092CD73}" destId="{B0A09137-C64D-4681-AD77-7BB8B21ED1F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F19155-55B7-462F-AE91-1EA75EA95D7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37F6C4B-9393-4144-A80B-19F4FF10DCE8}">
      <dgm:prSet/>
      <dgm:spPr/>
      <dgm:t>
        <a:bodyPr/>
        <a:lstStyle/>
        <a:p>
          <a:pPr>
            <a:lnSpc>
              <a:spcPct val="100000"/>
            </a:lnSpc>
          </a:pPr>
          <a:r>
            <a:rPr lang="en-US"/>
            <a:t>Understanding</a:t>
          </a:r>
        </a:p>
      </dgm:t>
    </dgm:pt>
    <dgm:pt modelId="{6A8C9A44-B665-4927-9353-FFF749CF724A}" type="parTrans" cxnId="{64D919F4-32D5-40B2-A8A3-428DCC0EA5C4}">
      <dgm:prSet/>
      <dgm:spPr/>
      <dgm:t>
        <a:bodyPr/>
        <a:lstStyle/>
        <a:p>
          <a:endParaRPr lang="en-US"/>
        </a:p>
      </dgm:t>
    </dgm:pt>
    <dgm:pt modelId="{9D16E16C-72BD-42DE-8E12-96819521BAC3}" type="sibTrans" cxnId="{64D919F4-32D5-40B2-A8A3-428DCC0EA5C4}">
      <dgm:prSet/>
      <dgm:spPr/>
      <dgm:t>
        <a:bodyPr/>
        <a:lstStyle/>
        <a:p>
          <a:endParaRPr lang="en-US"/>
        </a:p>
      </dgm:t>
    </dgm:pt>
    <dgm:pt modelId="{19ECF5A8-B1B5-488D-BB3B-7193379050F5}">
      <dgm:prSet custT="1"/>
      <dgm:spPr/>
      <dgm:t>
        <a:bodyPr/>
        <a:lstStyle/>
        <a:p>
          <a:pPr>
            <a:lnSpc>
              <a:spcPct val="100000"/>
            </a:lnSpc>
          </a:pPr>
          <a:r>
            <a:rPr lang="en-US" sz="1600">
              <a:latin typeface="Lucida Bright" panose="02040602050505020304" pitchFamily="18" charset="0"/>
            </a:rPr>
            <a:t>Precinct</a:t>
          </a:r>
        </a:p>
        <a:p>
          <a:pPr>
            <a:lnSpc>
              <a:spcPct val="100000"/>
            </a:lnSpc>
          </a:pPr>
          <a:r>
            <a:rPr lang="en-US" sz="1600">
              <a:latin typeface="Lucida Bright" panose="02040602050505020304" pitchFamily="18" charset="0"/>
            </a:rPr>
            <a:t>Sub-Precinct</a:t>
          </a:r>
        </a:p>
        <a:p>
          <a:pPr>
            <a:lnSpc>
              <a:spcPct val="100000"/>
            </a:lnSpc>
          </a:pPr>
          <a:r>
            <a:rPr lang="en-US" sz="1600">
              <a:latin typeface="Lucida Bright" panose="02040602050505020304" pitchFamily="18" charset="0"/>
            </a:rPr>
            <a:t>Municipal Suffix Structure</a:t>
          </a:r>
        </a:p>
      </dgm:t>
    </dgm:pt>
    <dgm:pt modelId="{1FB8671C-AE31-426E-B162-9F86EEA3C5EA}" type="parTrans" cxnId="{EBB3062B-3655-4990-B362-AE5BFE9CDC88}">
      <dgm:prSet/>
      <dgm:spPr/>
      <dgm:t>
        <a:bodyPr/>
        <a:lstStyle/>
        <a:p>
          <a:endParaRPr lang="en-US"/>
        </a:p>
      </dgm:t>
    </dgm:pt>
    <dgm:pt modelId="{772650E4-DEE8-481D-811A-D84105534444}" type="sibTrans" cxnId="{EBB3062B-3655-4990-B362-AE5BFE9CDC88}">
      <dgm:prSet/>
      <dgm:spPr/>
      <dgm:t>
        <a:bodyPr/>
        <a:lstStyle/>
        <a:p>
          <a:endParaRPr lang="en-US"/>
        </a:p>
      </dgm:t>
    </dgm:pt>
    <dgm:pt modelId="{56BB4B2A-53CA-4ADF-91D5-E6A2BD4CFB7C}">
      <dgm:prSet/>
      <dgm:spPr/>
      <dgm:t>
        <a:bodyPr/>
        <a:lstStyle/>
        <a:p>
          <a:pPr>
            <a:lnSpc>
              <a:spcPct val="100000"/>
            </a:lnSpc>
          </a:pPr>
          <a:r>
            <a:rPr lang="en-US"/>
            <a:t>Redistricting</a:t>
          </a:r>
        </a:p>
      </dgm:t>
    </dgm:pt>
    <dgm:pt modelId="{4ACB658F-1EF6-4A14-B381-E6902E88E40D}" type="parTrans" cxnId="{7A57DE7D-0E13-4AC9-A983-BF3E08B07940}">
      <dgm:prSet/>
      <dgm:spPr/>
      <dgm:t>
        <a:bodyPr/>
        <a:lstStyle/>
        <a:p>
          <a:endParaRPr lang="en-US"/>
        </a:p>
      </dgm:t>
    </dgm:pt>
    <dgm:pt modelId="{CB2BA5F2-946B-47C0-A3EB-68B5AA918598}" type="sibTrans" cxnId="{7A57DE7D-0E13-4AC9-A983-BF3E08B07940}">
      <dgm:prSet/>
      <dgm:spPr/>
      <dgm:t>
        <a:bodyPr/>
        <a:lstStyle/>
        <a:p>
          <a:endParaRPr lang="en-US"/>
        </a:p>
      </dgm:t>
    </dgm:pt>
    <dgm:pt modelId="{A1FA0BA4-7571-47C1-B828-42ADADEA228A}">
      <dgm:prSet/>
      <dgm:spPr/>
      <dgm:t>
        <a:bodyPr/>
        <a:lstStyle/>
        <a:p>
          <a:pPr>
            <a:lnSpc>
              <a:spcPct val="100000"/>
            </a:lnSpc>
          </a:pPr>
          <a:r>
            <a:rPr lang="en-US"/>
            <a:t>2024 Redistricting</a:t>
          </a:r>
        </a:p>
      </dgm:t>
    </dgm:pt>
    <dgm:pt modelId="{4CDF088E-0D07-4880-92F2-98436D86F681}" type="parTrans" cxnId="{1A5EB81C-5044-4102-83B9-BFC51076F4B7}">
      <dgm:prSet/>
      <dgm:spPr/>
      <dgm:t>
        <a:bodyPr/>
        <a:lstStyle/>
        <a:p>
          <a:endParaRPr lang="en-US"/>
        </a:p>
      </dgm:t>
    </dgm:pt>
    <dgm:pt modelId="{16F686DD-F129-415C-BCB1-7016BF0DDD8A}" type="sibTrans" cxnId="{1A5EB81C-5044-4102-83B9-BFC51076F4B7}">
      <dgm:prSet/>
      <dgm:spPr/>
      <dgm:t>
        <a:bodyPr/>
        <a:lstStyle/>
        <a:p>
          <a:endParaRPr lang="en-US"/>
        </a:p>
      </dgm:t>
    </dgm:pt>
    <dgm:pt modelId="{B7CD968C-6413-4F85-8846-14FDB4F88CF0}">
      <dgm:prSet/>
      <dgm:spPr/>
      <dgm:t>
        <a:bodyPr/>
        <a:lstStyle/>
        <a:p>
          <a:pPr>
            <a:lnSpc>
              <a:spcPct val="100000"/>
            </a:lnSpc>
          </a:pPr>
          <a:r>
            <a:rPr lang="en-US"/>
            <a:t>Mapping</a:t>
          </a:r>
        </a:p>
      </dgm:t>
    </dgm:pt>
    <dgm:pt modelId="{2696BB4F-1008-4D29-8188-09ECC826F671}" type="parTrans" cxnId="{72935E1C-126F-4BD7-868A-92CBAB4B112B}">
      <dgm:prSet/>
      <dgm:spPr/>
      <dgm:t>
        <a:bodyPr/>
        <a:lstStyle/>
        <a:p>
          <a:endParaRPr lang="en-US"/>
        </a:p>
      </dgm:t>
    </dgm:pt>
    <dgm:pt modelId="{D17BE97C-C5A7-47E2-866F-014D1CCEAFFF}" type="sibTrans" cxnId="{72935E1C-126F-4BD7-868A-92CBAB4B112B}">
      <dgm:prSet/>
      <dgm:spPr/>
      <dgm:t>
        <a:bodyPr/>
        <a:lstStyle/>
        <a:p>
          <a:endParaRPr lang="en-US"/>
        </a:p>
      </dgm:t>
    </dgm:pt>
    <dgm:pt modelId="{2B985769-2085-4118-BAED-45C485812F60}">
      <dgm:prSet/>
      <dgm:spPr/>
      <dgm:t>
        <a:bodyPr/>
        <a:lstStyle/>
        <a:p>
          <a:pPr>
            <a:lnSpc>
              <a:spcPct val="100000"/>
            </a:lnSpc>
          </a:pPr>
          <a:r>
            <a:rPr lang="en-US"/>
            <a:t>Products Available</a:t>
          </a:r>
        </a:p>
      </dgm:t>
    </dgm:pt>
    <dgm:pt modelId="{F3CC0EE4-E71F-48F2-9354-E5758167A6EB}" type="parTrans" cxnId="{23910AEE-5A53-4195-B4D3-3DEA3370CEAD}">
      <dgm:prSet/>
      <dgm:spPr/>
      <dgm:t>
        <a:bodyPr/>
        <a:lstStyle/>
        <a:p>
          <a:endParaRPr lang="en-US"/>
        </a:p>
      </dgm:t>
    </dgm:pt>
    <dgm:pt modelId="{74D0AE3E-72AD-4A30-BF94-13272483C09D}" type="sibTrans" cxnId="{23910AEE-5A53-4195-B4D3-3DEA3370CEAD}">
      <dgm:prSet/>
      <dgm:spPr/>
      <dgm:t>
        <a:bodyPr/>
        <a:lstStyle/>
        <a:p>
          <a:endParaRPr lang="en-US"/>
        </a:p>
      </dgm:t>
    </dgm:pt>
    <dgm:pt modelId="{4DE92472-F4C5-400A-BD40-92B05B68E62E}" type="pres">
      <dgm:prSet presAssocID="{A9F19155-55B7-462F-AE91-1EA75EA95D76}" presName="root" presStyleCnt="0">
        <dgm:presLayoutVars>
          <dgm:dir/>
          <dgm:resizeHandles val="exact"/>
        </dgm:presLayoutVars>
      </dgm:prSet>
      <dgm:spPr/>
    </dgm:pt>
    <dgm:pt modelId="{AFCA5F2B-C062-4A06-9FA6-EB24DEAD0A3C}" type="pres">
      <dgm:prSet presAssocID="{237F6C4B-9393-4144-A80B-19F4FF10DCE8}" presName="compNode" presStyleCnt="0"/>
      <dgm:spPr/>
    </dgm:pt>
    <dgm:pt modelId="{0CE58D5F-5895-4B06-AC40-C4FE12E666D5}" type="pres">
      <dgm:prSet presAssocID="{237F6C4B-9393-4144-A80B-19F4FF10DCE8}" presName="bgRect" presStyleLbl="bgShp" presStyleIdx="0" presStyleCnt="3" custLinFactNeighborX="-19"/>
      <dgm:spPr>
        <a:solidFill>
          <a:schemeClr val="tx1">
            <a:lumMod val="85000"/>
          </a:schemeClr>
        </a:solidFill>
      </dgm:spPr>
    </dgm:pt>
    <dgm:pt modelId="{078A7A6D-4DAB-4125-BA2D-F81C18983810}" type="pres">
      <dgm:prSet presAssocID="{237F6C4B-9393-4144-A80B-19F4FF10DC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DF04A1CE-0207-482A-9943-622D0CAF3BB3}" type="pres">
      <dgm:prSet presAssocID="{237F6C4B-9393-4144-A80B-19F4FF10DCE8}" presName="spaceRect" presStyleCnt="0"/>
      <dgm:spPr/>
    </dgm:pt>
    <dgm:pt modelId="{F17AC755-576C-4404-8E44-F6CC8E1DE086}" type="pres">
      <dgm:prSet presAssocID="{237F6C4B-9393-4144-A80B-19F4FF10DCE8}" presName="parTx" presStyleLbl="revTx" presStyleIdx="0" presStyleCnt="6" custScaleX="122492">
        <dgm:presLayoutVars>
          <dgm:chMax val="0"/>
          <dgm:chPref val="0"/>
        </dgm:presLayoutVars>
      </dgm:prSet>
      <dgm:spPr/>
    </dgm:pt>
    <dgm:pt modelId="{672AD536-A8AD-4F9D-82CA-79636044D3C7}" type="pres">
      <dgm:prSet presAssocID="{237F6C4B-9393-4144-A80B-19F4FF10DCE8}" presName="desTx" presStyleLbl="revTx" presStyleIdx="1" presStyleCnt="6" custScaleX="190326">
        <dgm:presLayoutVars/>
      </dgm:prSet>
      <dgm:spPr/>
    </dgm:pt>
    <dgm:pt modelId="{9D889E56-FE13-4DED-AC9D-1F337D78E48F}" type="pres">
      <dgm:prSet presAssocID="{9D16E16C-72BD-42DE-8E12-96819521BAC3}" presName="sibTrans" presStyleCnt="0"/>
      <dgm:spPr/>
    </dgm:pt>
    <dgm:pt modelId="{448316B3-FC78-4A95-8E38-82F6400F14CE}" type="pres">
      <dgm:prSet presAssocID="{56BB4B2A-53CA-4ADF-91D5-E6A2BD4CFB7C}" presName="compNode" presStyleCnt="0"/>
      <dgm:spPr/>
    </dgm:pt>
    <dgm:pt modelId="{888362BA-5C07-40BE-BF34-4363EDBF11ED}" type="pres">
      <dgm:prSet presAssocID="{56BB4B2A-53CA-4ADF-91D5-E6A2BD4CFB7C}" presName="bgRect" presStyleLbl="bgShp" presStyleIdx="1" presStyleCnt="3"/>
      <dgm:spPr>
        <a:solidFill>
          <a:srgbClr val="116D30"/>
        </a:solidFill>
      </dgm:spPr>
    </dgm:pt>
    <dgm:pt modelId="{E4BB0BA1-C169-432A-92FD-312FEEC6C40D}" type="pres">
      <dgm:prSet presAssocID="{56BB4B2A-53CA-4ADF-91D5-E6A2BD4CFB7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526EBE2-CD2D-46ED-9593-50459889AC3D}" type="pres">
      <dgm:prSet presAssocID="{56BB4B2A-53CA-4ADF-91D5-E6A2BD4CFB7C}" presName="spaceRect" presStyleCnt="0"/>
      <dgm:spPr/>
    </dgm:pt>
    <dgm:pt modelId="{8D727E35-7B57-4242-99CD-D8A51F9C33CC}" type="pres">
      <dgm:prSet presAssocID="{56BB4B2A-53CA-4ADF-91D5-E6A2BD4CFB7C}" presName="parTx" presStyleLbl="revTx" presStyleIdx="2" presStyleCnt="6" custScaleX="118114">
        <dgm:presLayoutVars>
          <dgm:chMax val="0"/>
          <dgm:chPref val="0"/>
        </dgm:presLayoutVars>
      </dgm:prSet>
      <dgm:spPr/>
    </dgm:pt>
    <dgm:pt modelId="{F831C7A4-6441-4953-83AA-FC5AE2F20760}" type="pres">
      <dgm:prSet presAssocID="{56BB4B2A-53CA-4ADF-91D5-E6A2BD4CFB7C}" presName="desTx" presStyleLbl="revTx" presStyleIdx="3" presStyleCnt="6" custScaleX="190326">
        <dgm:presLayoutVars/>
      </dgm:prSet>
      <dgm:spPr/>
    </dgm:pt>
    <dgm:pt modelId="{812B79EC-FAD2-4BFC-8E76-97A9DBDBEA1E}" type="pres">
      <dgm:prSet presAssocID="{CB2BA5F2-946B-47C0-A3EB-68B5AA918598}" presName="sibTrans" presStyleCnt="0"/>
      <dgm:spPr/>
    </dgm:pt>
    <dgm:pt modelId="{6455832A-9591-4079-8FB7-AF15825C5B04}" type="pres">
      <dgm:prSet presAssocID="{B7CD968C-6413-4F85-8846-14FDB4F88CF0}" presName="compNode" presStyleCnt="0"/>
      <dgm:spPr/>
    </dgm:pt>
    <dgm:pt modelId="{0D987D0E-E44A-4256-8545-A0404121B866}" type="pres">
      <dgm:prSet presAssocID="{B7CD968C-6413-4F85-8846-14FDB4F88CF0}" presName="bgRect" presStyleLbl="bgShp" presStyleIdx="2" presStyleCnt="3"/>
      <dgm:spPr>
        <a:solidFill>
          <a:srgbClr val="FFC000"/>
        </a:solidFill>
      </dgm:spPr>
    </dgm:pt>
    <dgm:pt modelId="{83FC83EE-43DB-4C9F-8397-21EE3D6C93CC}" type="pres">
      <dgm:prSet presAssocID="{B7CD968C-6413-4F85-8846-14FDB4F88C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13DB55DC-3C0A-4486-90A7-54A018046BFB}" type="pres">
      <dgm:prSet presAssocID="{B7CD968C-6413-4F85-8846-14FDB4F88CF0}" presName="spaceRect" presStyleCnt="0"/>
      <dgm:spPr/>
    </dgm:pt>
    <dgm:pt modelId="{71471938-ABFF-47A5-8BDB-B911DAF651D3}" type="pres">
      <dgm:prSet presAssocID="{B7CD968C-6413-4F85-8846-14FDB4F88CF0}" presName="parTx" presStyleLbl="revTx" presStyleIdx="4" presStyleCnt="6" custScaleX="119364">
        <dgm:presLayoutVars>
          <dgm:chMax val="0"/>
          <dgm:chPref val="0"/>
        </dgm:presLayoutVars>
      </dgm:prSet>
      <dgm:spPr/>
    </dgm:pt>
    <dgm:pt modelId="{DDCA6442-C71C-4AFB-BCBC-6359379A839E}" type="pres">
      <dgm:prSet presAssocID="{B7CD968C-6413-4F85-8846-14FDB4F88CF0}" presName="desTx" presStyleLbl="revTx" presStyleIdx="5" presStyleCnt="6" custScaleX="192122">
        <dgm:presLayoutVars/>
      </dgm:prSet>
      <dgm:spPr/>
    </dgm:pt>
  </dgm:ptLst>
  <dgm:cxnLst>
    <dgm:cxn modelId="{72935E1C-126F-4BD7-868A-92CBAB4B112B}" srcId="{A9F19155-55B7-462F-AE91-1EA75EA95D76}" destId="{B7CD968C-6413-4F85-8846-14FDB4F88CF0}" srcOrd="2" destOrd="0" parTransId="{2696BB4F-1008-4D29-8188-09ECC826F671}" sibTransId="{D17BE97C-C5A7-47E2-866F-014D1CCEAFFF}"/>
    <dgm:cxn modelId="{1A5EB81C-5044-4102-83B9-BFC51076F4B7}" srcId="{56BB4B2A-53CA-4ADF-91D5-E6A2BD4CFB7C}" destId="{A1FA0BA4-7571-47C1-B828-42ADADEA228A}" srcOrd="0" destOrd="0" parTransId="{4CDF088E-0D07-4880-92F2-98436D86F681}" sibTransId="{16F686DD-F129-415C-BCB1-7016BF0DDD8A}"/>
    <dgm:cxn modelId="{EBB3062B-3655-4990-B362-AE5BFE9CDC88}" srcId="{237F6C4B-9393-4144-A80B-19F4FF10DCE8}" destId="{19ECF5A8-B1B5-488D-BB3B-7193379050F5}" srcOrd="0" destOrd="0" parTransId="{1FB8671C-AE31-426E-B162-9F86EEA3C5EA}" sibTransId="{772650E4-DEE8-481D-811A-D84105534444}"/>
    <dgm:cxn modelId="{626ADC35-5EA2-411C-9E6F-1DE59CEAB4B1}" type="presOf" srcId="{A1FA0BA4-7571-47C1-B828-42ADADEA228A}" destId="{F831C7A4-6441-4953-83AA-FC5AE2F20760}" srcOrd="0" destOrd="0" presId="urn:microsoft.com/office/officeart/2018/2/layout/IconVerticalSolidList"/>
    <dgm:cxn modelId="{AE87F24C-5929-496C-B6E3-B00AAD2C5ABA}" type="presOf" srcId="{A9F19155-55B7-462F-AE91-1EA75EA95D76}" destId="{4DE92472-F4C5-400A-BD40-92B05B68E62E}" srcOrd="0" destOrd="0" presId="urn:microsoft.com/office/officeart/2018/2/layout/IconVerticalSolidList"/>
    <dgm:cxn modelId="{7A57DE7D-0E13-4AC9-A983-BF3E08B07940}" srcId="{A9F19155-55B7-462F-AE91-1EA75EA95D76}" destId="{56BB4B2A-53CA-4ADF-91D5-E6A2BD4CFB7C}" srcOrd="1" destOrd="0" parTransId="{4ACB658F-1EF6-4A14-B381-E6902E88E40D}" sibTransId="{CB2BA5F2-946B-47C0-A3EB-68B5AA918598}"/>
    <dgm:cxn modelId="{61514C83-D867-4255-A90A-589AE8BA1D03}" type="presOf" srcId="{56BB4B2A-53CA-4ADF-91D5-E6A2BD4CFB7C}" destId="{8D727E35-7B57-4242-99CD-D8A51F9C33CC}" srcOrd="0" destOrd="0" presId="urn:microsoft.com/office/officeart/2018/2/layout/IconVerticalSolidList"/>
    <dgm:cxn modelId="{EF571A98-4005-421C-A237-5AD029BCF916}" type="presOf" srcId="{237F6C4B-9393-4144-A80B-19F4FF10DCE8}" destId="{F17AC755-576C-4404-8E44-F6CC8E1DE086}" srcOrd="0" destOrd="0" presId="urn:microsoft.com/office/officeart/2018/2/layout/IconVerticalSolidList"/>
    <dgm:cxn modelId="{C94E4BA3-29BD-4147-B215-EFCC1A38C18B}" type="presOf" srcId="{B7CD968C-6413-4F85-8846-14FDB4F88CF0}" destId="{71471938-ABFF-47A5-8BDB-B911DAF651D3}" srcOrd="0" destOrd="0" presId="urn:microsoft.com/office/officeart/2018/2/layout/IconVerticalSolidList"/>
    <dgm:cxn modelId="{425BB2B7-5428-46DB-9781-6878A9A76D85}" type="presOf" srcId="{2B985769-2085-4118-BAED-45C485812F60}" destId="{DDCA6442-C71C-4AFB-BCBC-6359379A839E}" srcOrd="0" destOrd="0" presId="urn:microsoft.com/office/officeart/2018/2/layout/IconVerticalSolidList"/>
    <dgm:cxn modelId="{C06ECEEB-292B-488D-A190-258A03627583}" type="presOf" srcId="{19ECF5A8-B1B5-488D-BB3B-7193379050F5}" destId="{672AD536-A8AD-4F9D-82CA-79636044D3C7}" srcOrd="0" destOrd="0" presId="urn:microsoft.com/office/officeart/2018/2/layout/IconVerticalSolidList"/>
    <dgm:cxn modelId="{23910AEE-5A53-4195-B4D3-3DEA3370CEAD}" srcId="{B7CD968C-6413-4F85-8846-14FDB4F88CF0}" destId="{2B985769-2085-4118-BAED-45C485812F60}" srcOrd="0" destOrd="0" parTransId="{F3CC0EE4-E71F-48F2-9354-E5758167A6EB}" sibTransId="{74D0AE3E-72AD-4A30-BF94-13272483C09D}"/>
    <dgm:cxn modelId="{64D919F4-32D5-40B2-A8A3-428DCC0EA5C4}" srcId="{A9F19155-55B7-462F-AE91-1EA75EA95D76}" destId="{237F6C4B-9393-4144-A80B-19F4FF10DCE8}" srcOrd="0" destOrd="0" parTransId="{6A8C9A44-B665-4927-9353-FFF749CF724A}" sibTransId="{9D16E16C-72BD-42DE-8E12-96819521BAC3}"/>
    <dgm:cxn modelId="{DA0859E5-3A1A-4DE0-BF8B-AFA0086F9056}" type="presParOf" srcId="{4DE92472-F4C5-400A-BD40-92B05B68E62E}" destId="{AFCA5F2B-C062-4A06-9FA6-EB24DEAD0A3C}" srcOrd="0" destOrd="0" presId="urn:microsoft.com/office/officeart/2018/2/layout/IconVerticalSolidList"/>
    <dgm:cxn modelId="{9DFA0BD8-59ED-46E3-B5EE-C7312682FD09}" type="presParOf" srcId="{AFCA5F2B-C062-4A06-9FA6-EB24DEAD0A3C}" destId="{0CE58D5F-5895-4B06-AC40-C4FE12E666D5}" srcOrd="0" destOrd="0" presId="urn:microsoft.com/office/officeart/2018/2/layout/IconVerticalSolidList"/>
    <dgm:cxn modelId="{53FBE073-25AE-4E41-ADF7-BD0BAF9AFCB2}" type="presParOf" srcId="{AFCA5F2B-C062-4A06-9FA6-EB24DEAD0A3C}" destId="{078A7A6D-4DAB-4125-BA2D-F81C18983810}" srcOrd="1" destOrd="0" presId="urn:microsoft.com/office/officeart/2018/2/layout/IconVerticalSolidList"/>
    <dgm:cxn modelId="{D2F91237-3909-47F6-A85A-1F09ED93EF95}" type="presParOf" srcId="{AFCA5F2B-C062-4A06-9FA6-EB24DEAD0A3C}" destId="{DF04A1CE-0207-482A-9943-622D0CAF3BB3}" srcOrd="2" destOrd="0" presId="urn:microsoft.com/office/officeart/2018/2/layout/IconVerticalSolidList"/>
    <dgm:cxn modelId="{B626B6E9-E168-4F2E-A80D-983BA3584031}" type="presParOf" srcId="{AFCA5F2B-C062-4A06-9FA6-EB24DEAD0A3C}" destId="{F17AC755-576C-4404-8E44-F6CC8E1DE086}" srcOrd="3" destOrd="0" presId="urn:microsoft.com/office/officeart/2018/2/layout/IconVerticalSolidList"/>
    <dgm:cxn modelId="{CB2FFCA6-AD9D-41A2-878E-980F1F8C3B66}" type="presParOf" srcId="{AFCA5F2B-C062-4A06-9FA6-EB24DEAD0A3C}" destId="{672AD536-A8AD-4F9D-82CA-79636044D3C7}" srcOrd="4" destOrd="0" presId="urn:microsoft.com/office/officeart/2018/2/layout/IconVerticalSolidList"/>
    <dgm:cxn modelId="{034C65DF-E486-49B6-9CF0-726CFA09FA40}" type="presParOf" srcId="{4DE92472-F4C5-400A-BD40-92B05B68E62E}" destId="{9D889E56-FE13-4DED-AC9D-1F337D78E48F}" srcOrd="1" destOrd="0" presId="urn:microsoft.com/office/officeart/2018/2/layout/IconVerticalSolidList"/>
    <dgm:cxn modelId="{1BD79BF0-4705-4EEC-9B85-AB1D8EF3BB39}" type="presParOf" srcId="{4DE92472-F4C5-400A-BD40-92B05B68E62E}" destId="{448316B3-FC78-4A95-8E38-82F6400F14CE}" srcOrd="2" destOrd="0" presId="urn:microsoft.com/office/officeart/2018/2/layout/IconVerticalSolidList"/>
    <dgm:cxn modelId="{18715728-D687-4031-B7B1-2EFE08B8C05A}" type="presParOf" srcId="{448316B3-FC78-4A95-8E38-82F6400F14CE}" destId="{888362BA-5C07-40BE-BF34-4363EDBF11ED}" srcOrd="0" destOrd="0" presId="urn:microsoft.com/office/officeart/2018/2/layout/IconVerticalSolidList"/>
    <dgm:cxn modelId="{D1D128F1-C345-405E-9553-FB46428CABEA}" type="presParOf" srcId="{448316B3-FC78-4A95-8E38-82F6400F14CE}" destId="{E4BB0BA1-C169-432A-92FD-312FEEC6C40D}" srcOrd="1" destOrd="0" presId="urn:microsoft.com/office/officeart/2018/2/layout/IconVerticalSolidList"/>
    <dgm:cxn modelId="{49B1AF99-70B5-42C7-96C7-12B9380B812F}" type="presParOf" srcId="{448316B3-FC78-4A95-8E38-82F6400F14CE}" destId="{D526EBE2-CD2D-46ED-9593-50459889AC3D}" srcOrd="2" destOrd="0" presId="urn:microsoft.com/office/officeart/2018/2/layout/IconVerticalSolidList"/>
    <dgm:cxn modelId="{164A7C92-8B86-4D4E-A246-4164F40E3FE2}" type="presParOf" srcId="{448316B3-FC78-4A95-8E38-82F6400F14CE}" destId="{8D727E35-7B57-4242-99CD-D8A51F9C33CC}" srcOrd="3" destOrd="0" presId="urn:microsoft.com/office/officeart/2018/2/layout/IconVerticalSolidList"/>
    <dgm:cxn modelId="{F0587A48-C0E0-4BFE-B155-68B699ECF197}" type="presParOf" srcId="{448316B3-FC78-4A95-8E38-82F6400F14CE}" destId="{F831C7A4-6441-4953-83AA-FC5AE2F20760}" srcOrd="4" destOrd="0" presId="urn:microsoft.com/office/officeart/2018/2/layout/IconVerticalSolidList"/>
    <dgm:cxn modelId="{60249139-A37D-4455-BE23-6467C83A68F2}" type="presParOf" srcId="{4DE92472-F4C5-400A-BD40-92B05B68E62E}" destId="{812B79EC-FAD2-4BFC-8E76-97A9DBDBEA1E}" srcOrd="3" destOrd="0" presId="urn:microsoft.com/office/officeart/2018/2/layout/IconVerticalSolidList"/>
    <dgm:cxn modelId="{F7F4A41A-B44E-4D59-A293-F0441434D6F7}" type="presParOf" srcId="{4DE92472-F4C5-400A-BD40-92B05B68E62E}" destId="{6455832A-9591-4079-8FB7-AF15825C5B04}" srcOrd="4" destOrd="0" presId="urn:microsoft.com/office/officeart/2018/2/layout/IconVerticalSolidList"/>
    <dgm:cxn modelId="{F391ED9E-4190-4FCA-9E58-DF693DFF2FE8}" type="presParOf" srcId="{6455832A-9591-4079-8FB7-AF15825C5B04}" destId="{0D987D0E-E44A-4256-8545-A0404121B866}" srcOrd="0" destOrd="0" presId="urn:microsoft.com/office/officeart/2018/2/layout/IconVerticalSolidList"/>
    <dgm:cxn modelId="{7569F852-F768-491E-AE44-B1B311AFB39A}" type="presParOf" srcId="{6455832A-9591-4079-8FB7-AF15825C5B04}" destId="{83FC83EE-43DB-4C9F-8397-21EE3D6C93CC}" srcOrd="1" destOrd="0" presId="urn:microsoft.com/office/officeart/2018/2/layout/IconVerticalSolidList"/>
    <dgm:cxn modelId="{3723B74E-489A-42E9-B1A4-54FC04021303}" type="presParOf" srcId="{6455832A-9591-4079-8FB7-AF15825C5B04}" destId="{13DB55DC-3C0A-4486-90A7-54A018046BFB}" srcOrd="2" destOrd="0" presId="urn:microsoft.com/office/officeart/2018/2/layout/IconVerticalSolidList"/>
    <dgm:cxn modelId="{DA0FBA9A-88BA-4BD5-8F93-B5493A36F135}" type="presParOf" srcId="{6455832A-9591-4079-8FB7-AF15825C5B04}" destId="{71471938-ABFF-47A5-8BDB-B911DAF651D3}" srcOrd="3" destOrd="0" presId="urn:microsoft.com/office/officeart/2018/2/layout/IconVerticalSolidList"/>
    <dgm:cxn modelId="{8002BC5B-4EB6-4662-A745-CF2390884110}" type="presParOf" srcId="{6455832A-9591-4079-8FB7-AF15825C5B04}" destId="{DDCA6442-C71C-4AFB-BCBC-6359379A839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AE368-E246-4486-9329-16CC7300E45E}">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F.S.101.572 Public inspection of ballots </a:t>
          </a:r>
          <a:r>
            <a:rPr lang="en-US" sz="1500" b="0" i="0" kern="1200" baseline="0"/>
            <a:t>A candidate, a political party official, or a political committee official, or an authorized designee thereof, shall be granted reasonable access upon request to review or inspect ballot materials before canvassing or tabulation, including voter certificates on vote-by-mail envelopes, cure affidavits, corresponding comparison signatures, duplicate ballots, and corresponding originals. </a:t>
          </a:r>
          <a:endParaRPr lang="en-US" sz="1500" kern="1200"/>
        </a:p>
      </dsp:txBody>
      <dsp:txXfrm>
        <a:off x="38234" y="38234"/>
        <a:ext cx="7529629" cy="1228933"/>
      </dsp:txXfrm>
    </dsp:sp>
    <dsp:sp modelId="{C49BC65A-9083-4935-8C7C-F7D07EF1C06A}">
      <dsp:nvSpPr>
        <dsp:cNvPr id="0" name=""/>
        <dsp:cNvSpPr/>
      </dsp:nvSpPr>
      <dsp:spPr>
        <a:xfrm>
          <a:off x="788669" y="1522968"/>
          <a:ext cx="8938260" cy="1305401"/>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a:t>Before the supervisor begins comparing signatures on vote-by-mail voter certificates, the supervisor must publish notice of the access to be provided under this section, which may be access to the documents or images thereof, and the method of requesting such access.</a:t>
          </a:r>
          <a:endParaRPr lang="en-US" sz="1500" kern="1200"/>
        </a:p>
      </dsp:txBody>
      <dsp:txXfrm>
        <a:off x="826903" y="1561202"/>
        <a:ext cx="7224611" cy="1228933"/>
      </dsp:txXfrm>
    </dsp:sp>
    <dsp:sp modelId="{CA8A8282-7B57-4C0C-AA52-A69CFBD84CF8}">
      <dsp:nvSpPr>
        <dsp:cNvPr id="0" name=""/>
        <dsp:cNvSpPr/>
      </dsp:nvSpPr>
      <dsp:spPr>
        <a:xfrm>
          <a:off x="1577339" y="3045936"/>
          <a:ext cx="8938260" cy="1305401"/>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a:t>During such review, no person granted access for review may make any copy of a signature.</a:t>
          </a:r>
          <a:endParaRPr lang="en-US" sz="1500" kern="1200"/>
        </a:p>
      </dsp:txBody>
      <dsp:txXfrm>
        <a:off x="1615573" y="3084170"/>
        <a:ext cx="7224611" cy="1228933"/>
      </dsp:txXfrm>
    </dsp:sp>
    <dsp:sp modelId="{0F4E661B-1B93-42B2-9EBA-0C5521B10EAC}">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D7E459EF-8A65-40B3-BB91-93D6AB032C90}">
      <dsp:nvSpPr>
        <dsp:cNvPr id="0" name=""/>
        <dsp:cNvSpPr/>
      </dsp:nvSpPr>
      <dsp:spPr>
        <a:xfrm>
          <a:off x="8878419" y="2504195"/>
          <a:ext cx="848510" cy="848510"/>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16B5-116D-41E8-ACF2-918A9887CF82}">
      <dsp:nvSpPr>
        <dsp:cNvPr id="0" name=""/>
        <dsp:cNvSpPr/>
      </dsp:nvSpPr>
      <dsp:spPr>
        <a:xfrm>
          <a:off x="1316" y="10748"/>
          <a:ext cx="4621676" cy="293476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2E8451-EF1A-432E-8905-A8CA5C4145EE}">
      <dsp:nvSpPr>
        <dsp:cNvPr id="0" name=""/>
        <dsp:cNvSpPr/>
      </dsp:nvSpPr>
      <dsp:spPr>
        <a:xfrm>
          <a:off x="514836" y="498591"/>
          <a:ext cx="4621676" cy="293476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b="1" kern="1200">
              <a:solidFill>
                <a:srgbClr val="FF0000"/>
              </a:solidFill>
            </a:rPr>
            <a:t>Red</a:t>
          </a:r>
          <a:r>
            <a:rPr lang="en-US" sz="5500" kern="1200"/>
            <a:t> Arrow = Bad</a:t>
          </a:r>
        </a:p>
      </dsp:txBody>
      <dsp:txXfrm>
        <a:off x="600792" y="584547"/>
        <a:ext cx="4449764" cy="2762852"/>
      </dsp:txXfrm>
    </dsp:sp>
    <dsp:sp modelId="{ED305ABC-2780-4064-AE15-EE3B33FF1F59}">
      <dsp:nvSpPr>
        <dsp:cNvPr id="0" name=""/>
        <dsp:cNvSpPr/>
      </dsp:nvSpPr>
      <dsp:spPr>
        <a:xfrm>
          <a:off x="5650032" y="10748"/>
          <a:ext cx="4621676" cy="293476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17FF29-E0ED-4AE3-8166-B6CD6EFAD227}">
      <dsp:nvSpPr>
        <dsp:cNvPr id="0" name=""/>
        <dsp:cNvSpPr/>
      </dsp:nvSpPr>
      <dsp:spPr>
        <a:xfrm>
          <a:off x="6163552" y="498591"/>
          <a:ext cx="4621676" cy="293476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b="1" kern="1200">
              <a:solidFill>
                <a:srgbClr val="00B050"/>
              </a:solidFill>
            </a:rPr>
            <a:t>Green</a:t>
          </a:r>
          <a:r>
            <a:rPr lang="en-US" sz="5500" kern="1200"/>
            <a:t> Arrow indicates  = Good</a:t>
          </a:r>
        </a:p>
      </dsp:txBody>
      <dsp:txXfrm>
        <a:off x="6249508" y="584547"/>
        <a:ext cx="4449764" cy="2762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58D5F-5895-4B06-AC40-C4FE12E666D5}">
      <dsp:nvSpPr>
        <dsp:cNvPr id="0" name=""/>
        <dsp:cNvSpPr/>
      </dsp:nvSpPr>
      <dsp:spPr>
        <a:xfrm>
          <a:off x="-466675" y="7409"/>
          <a:ext cx="6497481" cy="1331376"/>
        </a:xfrm>
        <a:prstGeom prst="roundRect">
          <a:avLst>
            <a:gd name="adj" fmla="val 10000"/>
          </a:avLst>
        </a:prstGeom>
        <a:solidFill>
          <a:schemeClr val="tx1">
            <a:lumMod val="85000"/>
          </a:schemeClr>
        </a:solidFill>
        <a:ln>
          <a:noFill/>
        </a:ln>
        <a:effectLst/>
      </dsp:spPr>
      <dsp:style>
        <a:lnRef idx="0">
          <a:scrgbClr r="0" g="0" b="0"/>
        </a:lnRef>
        <a:fillRef idx="1">
          <a:scrgbClr r="0" g="0" b="0"/>
        </a:fillRef>
        <a:effectRef idx="0">
          <a:scrgbClr r="0" g="0" b="0"/>
        </a:effectRef>
        <a:fontRef idx="minor"/>
      </dsp:style>
    </dsp:sp>
    <dsp:sp modelId="{078A7A6D-4DAB-4125-BA2D-F81C18983810}">
      <dsp:nvSpPr>
        <dsp:cNvPr id="0" name=""/>
        <dsp:cNvSpPr/>
      </dsp:nvSpPr>
      <dsp:spPr>
        <a:xfrm>
          <a:off x="-63934" y="306969"/>
          <a:ext cx="732257" cy="732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7AC755-576C-4404-8E44-F6CC8E1DE086}">
      <dsp:nvSpPr>
        <dsp:cNvPr id="0" name=""/>
        <dsp:cNvSpPr/>
      </dsp:nvSpPr>
      <dsp:spPr>
        <a:xfrm>
          <a:off x="742246" y="7409"/>
          <a:ext cx="3581502" cy="133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04" tIns="140904" rIns="140904" bIns="140904" numCol="1" spcCol="1270" anchor="ctr" anchorCtr="0">
          <a:noAutofit/>
        </a:bodyPr>
        <a:lstStyle/>
        <a:p>
          <a:pPr marL="0" lvl="0" indent="0" algn="l" defTabSz="1111250">
            <a:lnSpc>
              <a:spcPct val="100000"/>
            </a:lnSpc>
            <a:spcBef>
              <a:spcPct val="0"/>
            </a:spcBef>
            <a:spcAft>
              <a:spcPct val="35000"/>
            </a:spcAft>
            <a:buNone/>
          </a:pPr>
          <a:r>
            <a:rPr lang="en-US" sz="2500" kern="1200"/>
            <a:t>Understanding</a:t>
          </a:r>
        </a:p>
      </dsp:txBody>
      <dsp:txXfrm>
        <a:off x="742246" y="7409"/>
        <a:ext cx="3581502" cy="1331376"/>
      </dsp:txXfrm>
    </dsp:sp>
    <dsp:sp modelId="{672AD536-A8AD-4F9D-82CA-79636044D3C7}">
      <dsp:nvSpPr>
        <dsp:cNvPr id="0" name=""/>
        <dsp:cNvSpPr/>
      </dsp:nvSpPr>
      <dsp:spPr>
        <a:xfrm>
          <a:off x="3076827" y="7409"/>
          <a:ext cx="3869073" cy="133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04" tIns="140904" rIns="140904" bIns="140904" numCol="1" spcCol="1270" anchor="ctr" anchorCtr="0">
          <a:noAutofit/>
        </a:bodyPr>
        <a:lstStyle/>
        <a:p>
          <a:pPr marL="0" lvl="0" indent="0" algn="l" defTabSz="711200">
            <a:lnSpc>
              <a:spcPct val="100000"/>
            </a:lnSpc>
            <a:spcBef>
              <a:spcPct val="0"/>
            </a:spcBef>
            <a:spcAft>
              <a:spcPct val="35000"/>
            </a:spcAft>
            <a:buNone/>
          </a:pPr>
          <a:r>
            <a:rPr lang="en-US" sz="1600" kern="1200">
              <a:latin typeface="Lucida Bright" panose="02040602050505020304" pitchFamily="18" charset="0"/>
            </a:rPr>
            <a:t>Precinct</a:t>
          </a:r>
        </a:p>
        <a:p>
          <a:pPr marL="0" lvl="0" indent="0" algn="l" defTabSz="711200">
            <a:lnSpc>
              <a:spcPct val="100000"/>
            </a:lnSpc>
            <a:spcBef>
              <a:spcPct val="0"/>
            </a:spcBef>
            <a:spcAft>
              <a:spcPct val="35000"/>
            </a:spcAft>
            <a:buNone/>
          </a:pPr>
          <a:r>
            <a:rPr lang="en-US" sz="1600" kern="1200">
              <a:latin typeface="Lucida Bright" panose="02040602050505020304" pitchFamily="18" charset="0"/>
            </a:rPr>
            <a:t>Sub-Precinct</a:t>
          </a:r>
        </a:p>
        <a:p>
          <a:pPr marL="0" lvl="0" indent="0" algn="l" defTabSz="711200">
            <a:lnSpc>
              <a:spcPct val="100000"/>
            </a:lnSpc>
            <a:spcBef>
              <a:spcPct val="0"/>
            </a:spcBef>
            <a:spcAft>
              <a:spcPct val="35000"/>
            </a:spcAft>
            <a:buNone/>
          </a:pPr>
          <a:r>
            <a:rPr lang="en-US" sz="1600" kern="1200">
              <a:latin typeface="Lucida Bright" panose="02040602050505020304" pitchFamily="18" charset="0"/>
            </a:rPr>
            <a:t>Municipal Suffix Structure</a:t>
          </a:r>
        </a:p>
      </dsp:txBody>
      <dsp:txXfrm>
        <a:off x="3076827" y="7409"/>
        <a:ext cx="3869073" cy="1331376"/>
      </dsp:txXfrm>
    </dsp:sp>
    <dsp:sp modelId="{888362BA-5C07-40BE-BF34-4363EDBF11ED}">
      <dsp:nvSpPr>
        <dsp:cNvPr id="0" name=""/>
        <dsp:cNvSpPr/>
      </dsp:nvSpPr>
      <dsp:spPr>
        <a:xfrm>
          <a:off x="-466675" y="1671630"/>
          <a:ext cx="6497481" cy="1331376"/>
        </a:xfrm>
        <a:prstGeom prst="roundRect">
          <a:avLst>
            <a:gd name="adj" fmla="val 10000"/>
          </a:avLst>
        </a:prstGeom>
        <a:solidFill>
          <a:srgbClr val="116D30"/>
        </a:solidFill>
        <a:ln>
          <a:noFill/>
        </a:ln>
        <a:effectLst/>
      </dsp:spPr>
      <dsp:style>
        <a:lnRef idx="0">
          <a:scrgbClr r="0" g="0" b="0"/>
        </a:lnRef>
        <a:fillRef idx="1">
          <a:scrgbClr r="0" g="0" b="0"/>
        </a:fillRef>
        <a:effectRef idx="0">
          <a:scrgbClr r="0" g="0" b="0"/>
        </a:effectRef>
        <a:fontRef idx="minor"/>
      </dsp:style>
    </dsp:sp>
    <dsp:sp modelId="{E4BB0BA1-C169-432A-92FD-312FEEC6C40D}">
      <dsp:nvSpPr>
        <dsp:cNvPr id="0" name=""/>
        <dsp:cNvSpPr/>
      </dsp:nvSpPr>
      <dsp:spPr>
        <a:xfrm>
          <a:off x="-63934" y="1971190"/>
          <a:ext cx="732257" cy="732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727E35-7B57-4242-99CD-D8A51F9C33CC}">
      <dsp:nvSpPr>
        <dsp:cNvPr id="0" name=""/>
        <dsp:cNvSpPr/>
      </dsp:nvSpPr>
      <dsp:spPr>
        <a:xfrm>
          <a:off x="806249" y="1671630"/>
          <a:ext cx="3453495" cy="133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04" tIns="140904" rIns="140904" bIns="140904" numCol="1" spcCol="1270" anchor="ctr" anchorCtr="0">
          <a:noAutofit/>
        </a:bodyPr>
        <a:lstStyle/>
        <a:p>
          <a:pPr marL="0" lvl="0" indent="0" algn="l" defTabSz="1111250">
            <a:lnSpc>
              <a:spcPct val="100000"/>
            </a:lnSpc>
            <a:spcBef>
              <a:spcPct val="0"/>
            </a:spcBef>
            <a:spcAft>
              <a:spcPct val="35000"/>
            </a:spcAft>
            <a:buNone/>
          </a:pPr>
          <a:r>
            <a:rPr lang="en-US" sz="2500" kern="1200"/>
            <a:t>Redistricting</a:t>
          </a:r>
        </a:p>
      </dsp:txBody>
      <dsp:txXfrm>
        <a:off x="806249" y="1671630"/>
        <a:ext cx="3453495" cy="1331376"/>
      </dsp:txXfrm>
    </dsp:sp>
    <dsp:sp modelId="{F831C7A4-6441-4953-83AA-FC5AE2F20760}">
      <dsp:nvSpPr>
        <dsp:cNvPr id="0" name=""/>
        <dsp:cNvSpPr/>
      </dsp:nvSpPr>
      <dsp:spPr>
        <a:xfrm>
          <a:off x="3076827" y="1671630"/>
          <a:ext cx="3869073" cy="133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04" tIns="140904" rIns="140904" bIns="140904" numCol="1" spcCol="1270" anchor="ctr" anchorCtr="0">
          <a:noAutofit/>
        </a:bodyPr>
        <a:lstStyle/>
        <a:p>
          <a:pPr marL="0" lvl="0" indent="0" algn="l" defTabSz="800100">
            <a:lnSpc>
              <a:spcPct val="100000"/>
            </a:lnSpc>
            <a:spcBef>
              <a:spcPct val="0"/>
            </a:spcBef>
            <a:spcAft>
              <a:spcPct val="35000"/>
            </a:spcAft>
            <a:buNone/>
          </a:pPr>
          <a:r>
            <a:rPr lang="en-US" sz="1800" kern="1200"/>
            <a:t>2024 Redistricting</a:t>
          </a:r>
        </a:p>
      </dsp:txBody>
      <dsp:txXfrm>
        <a:off x="3076827" y="1671630"/>
        <a:ext cx="3869073" cy="1331376"/>
      </dsp:txXfrm>
    </dsp:sp>
    <dsp:sp modelId="{0D987D0E-E44A-4256-8545-A0404121B866}">
      <dsp:nvSpPr>
        <dsp:cNvPr id="0" name=""/>
        <dsp:cNvSpPr/>
      </dsp:nvSpPr>
      <dsp:spPr>
        <a:xfrm>
          <a:off x="-466675" y="3335851"/>
          <a:ext cx="6497481" cy="1331376"/>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sp>
    <dsp:sp modelId="{83FC83EE-43DB-4C9F-8397-21EE3D6C93CC}">
      <dsp:nvSpPr>
        <dsp:cNvPr id="0" name=""/>
        <dsp:cNvSpPr/>
      </dsp:nvSpPr>
      <dsp:spPr>
        <a:xfrm>
          <a:off x="-63934" y="3635411"/>
          <a:ext cx="732257" cy="732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471938-ABFF-47A5-8BDB-B911DAF651D3}">
      <dsp:nvSpPr>
        <dsp:cNvPr id="0" name=""/>
        <dsp:cNvSpPr/>
      </dsp:nvSpPr>
      <dsp:spPr>
        <a:xfrm>
          <a:off x="787975" y="3335851"/>
          <a:ext cx="3490043" cy="133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04" tIns="140904" rIns="140904" bIns="140904" numCol="1" spcCol="1270" anchor="ctr" anchorCtr="0">
          <a:noAutofit/>
        </a:bodyPr>
        <a:lstStyle/>
        <a:p>
          <a:pPr marL="0" lvl="0" indent="0" algn="l" defTabSz="1111250">
            <a:lnSpc>
              <a:spcPct val="100000"/>
            </a:lnSpc>
            <a:spcBef>
              <a:spcPct val="0"/>
            </a:spcBef>
            <a:spcAft>
              <a:spcPct val="35000"/>
            </a:spcAft>
            <a:buNone/>
          </a:pPr>
          <a:r>
            <a:rPr lang="en-US" sz="2500" kern="1200"/>
            <a:t>Mapping</a:t>
          </a:r>
        </a:p>
      </dsp:txBody>
      <dsp:txXfrm>
        <a:off x="787975" y="3335851"/>
        <a:ext cx="3490043" cy="1331376"/>
      </dsp:txXfrm>
    </dsp:sp>
    <dsp:sp modelId="{DDCA6442-C71C-4AFB-BCBC-6359379A839E}">
      <dsp:nvSpPr>
        <dsp:cNvPr id="0" name=""/>
        <dsp:cNvSpPr/>
      </dsp:nvSpPr>
      <dsp:spPr>
        <a:xfrm>
          <a:off x="3058572" y="3335851"/>
          <a:ext cx="3905584" cy="133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04" tIns="140904" rIns="140904" bIns="140904" numCol="1" spcCol="1270" anchor="ctr" anchorCtr="0">
          <a:noAutofit/>
        </a:bodyPr>
        <a:lstStyle/>
        <a:p>
          <a:pPr marL="0" lvl="0" indent="0" algn="l" defTabSz="800100">
            <a:lnSpc>
              <a:spcPct val="100000"/>
            </a:lnSpc>
            <a:spcBef>
              <a:spcPct val="0"/>
            </a:spcBef>
            <a:spcAft>
              <a:spcPct val="35000"/>
            </a:spcAft>
            <a:buNone/>
          </a:pPr>
          <a:r>
            <a:rPr lang="en-US" sz="1800" kern="1200"/>
            <a:t>Products Available</a:t>
          </a:r>
        </a:p>
      </dsp:txBody>
      <dsp:txXfrm>
        <a:off x="3058572" y="3335851"/>
        <a:ext cx="3905584" cy="133137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93" cy="463936"/>
          </a:xfrm>
          <a:prstGeom prst="rect">
            <a:avLst/>
          </a:prstGeom>
        </p:spPr>
        <p:txBody>
          <a:bodyPr vert="horz" lIns="90809" tIns="45405" rIns="90809" bIns="45405" rtlCol="0"/>
          <a:lstStyle>
            <a:lvl1pPr algn="l">
              <a:defRPr sz="1200"/>
            </a:lvl1pPr>
          </a:lstStyle>
          <a:p>
            <a:endParaRPr lang="en-US"/>
          </a:p>
        </p:txBody>
      </p:sp>
      <p:sp>
        <p:nvSpPr>
          <p:cNvPr id="3" name="Date Placeholder 2"/>
          <p:cNvSpPr>
            <a:spLocks noGrp="1"/>
          </p:cNvSpPr>
          <p:nvPr>
            <p:ph type="dt" idx="1"/>
          </p:nvPr>
        </p:nvSpPr>
        <p:spPr>
          <a:xfrm>
            <a:off x="3938871" y="0"/>
            <a:ext cx="3014393" cy="463936"/>
          </a:xfrm>
          <a:prstGeom prst="rect">
            <a:avLst/>
          </a:prstGeom>
        </p:spPr>
        <p:txBody>
          <a:bodyPr vert="horz" lIns="90809" tIns="45405" rIns="90809" bIns="45405" rtlCol="0"/>
          <a:lstStyle>
            <a:lvl1pPr algn="r">
              <a:defRPr sz="1200"/>
            </a:lvl1pPr>
          </a:lstStyle>
          <a:p>
            <a:fld id="{1BC58363-84AB-4AC1-90E6-D0AE21B25764}" type="datetimeFigureOut">
              <a:rPr lang="en-US" smtClean="0"/>
              <a:t>1/9/2025</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0809" tIns="45405" rIns="90809" bIns="45405" rtlCol="0" anchor="ctr"/>
          <a:lstStyle/>
          <a:p>
            <a:endParaRPr lang="en-US"/>
          </a:p>
        </p:txBody>
      </p:sp>
      <p:sp>
        <p:nvSpPr>
          <p:cNvPr id="5" name="Notes Placeholder 4"/>
          <p:cNvSpPr>
            <a:spLocks noGrp="1"/>
          </p:cNvSpPr>
          <p:nvPr>
            <p:ph type="body" sz="quarter" idx="3"/>
          </p:nvPr>
        </p:nvSpPr>
        <p:spPr>
          <a:xfrm>
            <a:off x="696114" y="4446838"/>
            <a:ext cx="5562610" cy="3638896"/>
          </a:xfrm>
          <a:prstGeom prst="rect">
            <a:avLst/>
          </a:prstGeom>
        </p:spPr>
        <p:txBody>
          <a:bodyPr vert="horz" lIns="90809" tIns="45405" rIns="90809" bIns="4540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6903"/>
            <a:ext cx="3014393" cy="463936"/>
          </a:xfrm>
          <a:prstGeom prst="rect">
            <a:avLst/>
          </a:prstGeom>
        </p:spPr>
        <p:txBody>
          <a:bodyPr vert="horz" lIns="90809" tIns="45405" rIns="90809" bIns="45405" rtlCol="0" anchor="b"/>
          <a:lstStyle>
            <a:lvl1pPr algn="l">
              <a:defRPr sz="1200"/>
            </a:lvl1pPr>
          </a:lstStyle>
          <a:p>
            <a:endParaRPr lang="en-US"/>
          </a:p>
        </p:txBody>
      </p:sp>
      <p:sp>
        <p:nvSpPr>
          <p:cNvPr id="7" name="Slide Number Placeholder 6"/>
          <p:cNvSpPr>
            <a:spLocks noGrp="1"/>
          </p:cNvSpPr>
          <p:nvPr>
            <p:ph type="sldNum" sz="quarter" idx="5"/>
          </p:nvPr>
        </p:nvSpPr>
        <p:spPr>
          <a:xfrm>
            <a:off x="3938871" y="8776903"/>
            <a:ext cx="3014393" cy="463936"/>
          </a:xfrm>
          <a:prstGeom prst="rect">
            <a:avLst/>
          </a:prstGeom>
        </p:spPr>
        <p:txBody>
          <a:bodyPr vert="horz" lIns="90809" tIns="45405" rIns="90809" bIns="45405" rtlCol="0" anchor="b"/>
          <a:lstStyle>
            <a:lvl1pPr algn="r">
              <a:defRPr sz="1200"/>
            </a:lvl1pPr>
          </a:lstStyle>
          <a:p>
            <a:fld id="{F3BBF147-3DC3-432A-9E65-EA6EE164DB15}" type="slidenum">
              <a:rPr lang="en-US" smtClean="0"/>
              <a:t>‹#›</a:t>
            </a:fld>
            <a:endParaRPr lang="en-US"/>
          </a:p>
        </p:txBody>
      </p:sp>
    </p:spTree>
    <p:extLst>
      <p:ext uri="{BB962C8B-B14F-4D97-AF65-F5344CB8AC3E}">
        <p14:creationId xmlns:p14="http://schemas.microsoft.com/office/powerpoint/2010/main" val="107497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BBF147-3DC3-432A-9E65-EA6EE164DB15}" type="slidenum">
              <a:rPr lang="en-US" smtClean="0"/>
              <a:t>1</a:t>
            </a:fld>
            <a:endParaRPr lang="en-US"/>
          </a:p>
        </p:txBody>
      </p:sp>
    </p:spTree>
    <p:extLst>
      <p:ext uri="{BB962C8B-B14F-4D97-AF65-F5344CB8AC3E}">
        <p14:creationId xmlns:p14="http://schemas.microsoft.com/office/powerpoint/2010/main" val="297369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3BBF147-3DC3-432A-9E65-EA6EE164DB15}" type="slidenum">
              <a:rPr lang="en-US" smtClean="0"/>
              <a:t>10</a:t>
            </a:fld>
            <a:endParaRPr lang="en-US"/>
          </a:p>
        </p:txBody>
      </p:sp>
    </p:spTree>
    <p:extLst>
      <p:ext uri="{BB962C8B-B14F-4D97-AF65-F5344CB8AC3E}">
        <p14:creationId xmlns:p14="http://schemas.microsoft.com/office/powerpoint/2010/main" val="248724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3BBF147-3DC3-432A-9E65-EA6EE164DB15}" type="slidenum">
              <a:rPr lang="en-US" smtClean="0"/>
              <a:t>11</a:t>
            </a:fld>
            <a:endParaRPr lang="en-US"/>
          </a:p>
        </p:txBody>
      </p:sp>
    </p:spTree>
    <p:extLst>
      <p:ext uri="{BB962C8B-B14F-4D97-AF65-F5344CB8AC3E}">
        <p14:creationId xmlns:p14="http://schemas.microsoft.com/office/powerpoint/2010/main" val="308005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BBF147-3DC3-432A-9E65-EA6EE164DB15}" type="slidenum">
              <a:rPr lang="en-US" smtClean="0"/>
              <a:t>12</a:t>
            </a:fld>
            <a:endParaRPr lang="en-US"/>
          </a:p>
        </p:txBody>
      </p:sp>
    </p:spTree>
    <p:extLst>
      <p:ext uri="{BB962C8B-B14F-4D97-AF65-F5344CB8AC3E}">
        <p14:creationId xmlns:p14="http://schemas.microsoft.com/office/powerpoint/2010/main" val="2596301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8091">
              <a:defRPr/>
            </a:pPr>
            <a:fld id="{4F651F27-B9EE-4326-B955-4CF66195687B}" type="slidenum">
              <a:rPr lang="en-US">
                <a:solidFill>
                  <a:prstClr val="black"/>
                </a:solidFill>
                <a:latin typeface="Aptos" panose="02110004020202020204"/>
              </a:rPr>
              <a:pPr defTabSz="908091">
                <a:defRPr/>
              </a:pPr>
              <a:t>16</a:t>
            </a:fld>
            <a:endParaRPr lang="en-US">
              <a:solidFill>
                <a:prstClr val="black"/>
              </a:solidFill>
              <a:latin typeface="Aptos" panose="02110004020202020204"/>
            </a:endParaRPr>
          </a:p>
        </p:txBody>
      </p:sp>
    </p:spTree>
    <p:extLst>
      <p:ext uri="{BB962C8B-B14F-4D97-AF65-F5344CB8AC3E}">
        <p14:creationId xmlns:p14="http://schemas.microsoft.com/office/powerpoint/2010/main" val="3559706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8091">
              <a:defRPr/>
            </a:pPr>
            <a:fld id="{4F651F27-B9EE-4326-B955-4CF66195687B}" type="slidenum">
              <a:rPr lang="en-US">
                <a:solidFill>
                  <a:prstClr val="black"/>
                </a:solidFill>
                <a:latin typeface="Aptos" panose="02110004020202020204"/>
              </a:rPr>
              <a:pPr defTabSz="908091">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103082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pPr lvl="0"/>
            <a:endParaRPr lang="en-US"/>
          </a:p>
          <a:p>
            <a:endParaRPr lang="en-US"/>
          </a:p>
        </p:txBody>
      </p:sp>
      <p:sp>
        <p:nvSpPr>
          <p:cNvPr id="4" name="Slide Number Placeholder 3"/>
          <p:cNvSpPr>
            <a:spLocks noGrp="1"/>
          </p:cNvSpPr>
          <p:nvPr>
            <p:ph type="sldNum" sz="quarter" idx="10"/>
          </p:nvPr>
        </p:nvSpPr>
        <p:spPr/>
        <p:txBody>
          <a:bodyPr/>
          <a:lstStyle/>
          <a:p>
            <a:pPr defTabSz="908091">
              <a:defRPr/>
            </a:pPr>
            <a:fld id="{539A15A5-858A-4F5C-AB64-1F59E1B6FF73}" type="slidenum">
              <a:rPr lang="en-US">
                <a:solidFill>
                  <a:prstClr val="black"/>
                </a:solidFill>
                <a:latin typeface="Calibri" panose="020F0502020204030204"/>
              </a:rPr>
              <a:pPr defTabSz="908091">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34851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endParaRPr lang="en-US"/>
          </a:p>
        </p:txBody>
      </p:sp>
      <p:sp>
        <p:nvSpPr>
          <p:cNvPr id="4" name="Slide Number Placeholder 3"/>
          <p:cNvSpPr>
            <a:spLocks noGrp="1"/>
          </p:cNvSpPr>
          <p:nvPr>
            <p:ph type="sldNum" sz="quarter" idx="10"/>
          </p:nvPr>
        </p:nvSpPr>
        <p:spPr/>
        <p:txBody>
          <a:bodyPr/>
          <a:lstStyle/>
          <a:p>
            <a:pPr defTabSz="908091">
              <a:defRPr/>
            </a:pPr>
            <a:fld id="{539A15A5-858A-4F5C-AB64-1F59E1B6FF73}" type="slidenum">
              <a:rPr lang="en-US">
                <a:solidFill>
                  <a:prstClr val="black"/>
                </a:solidFill>
                <a:latin typeface="Calibri" panose="020F0502020204030204"/>
              </a:rPr>
              <a:pPr defTabSz="908091">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058775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pPr lvl="0"/>
            <a:endParaRPr lang="en-US"/>
          </a:p>
          <a:p>
            <a:endParaRPr lang="en-US"/>
          </a:p>
        </p:txBody>
      </p:sp>
      <p:sp>
        <p:nvSpPr>
          <p:cNvPr id="4" name="Slide Number Placeholder 3"/>
          <p:cNvSpPr>
            <a:spLocks noGrp="1"/>
          </p:cNvSpPr>
          <p:nvPr>
            <p:ph type="sldNum" sz="quarter" idx="10"/>
          </p:nvPr>
        </p:nvSpPr>
        <p:spPr/>
        <p:txBody>
          <a:bodyPr/>
          <a:lstStyle/>
          <a:p>
            <a:pPr defTabSz="908091">
              <a:defRPr/>
            </a:pPr>
            <a:fld id="{539A15A5-858A-4F5C-AB64-1F59E1B6FF73}" type="slidenum">
              <a:rPr lang="en-US">
                <a:solidFill>
                  <a:prstClr val="black"/>
                </a:solidFill>
                <a:latin typeface="Calibri" panose="020F0502020204030204"/>
              </a:rPr>
              <a:pPr defTabSz="908091">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40056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a:defRPr/>
            </a:pPr>
            <a:fld id="{539A15A5-858A-4F5C-AB64-1F59E1B6FF73}" type="slidenum">
              <a:rPr lang="en-US">
                <a:solidFill>
                  <a:prstClr val="black"/>
                </a:solidFill>
                <a:latin typeface="Calibri" panose="020F0502020204030204"/>
              </a:rPr>
              <a:pPr defTabSz="908091">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787837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eaLnBrk="0" fontAlgn="base" hangingPunct="0">
              <a:spcBef>
                <a:spcPct val="0"/>
              </a:spcBef>
              <a:spcAft>
                <a:spcPct val="0"/>
              </a:spcAft>
              <a:defRPr/>
            </a:pPr>
            <a:fld id="{391A44DC-BBEB-47E0-BE56-AE43323CF47B}" type="slidenum">
              <a:rPr lang="en-US">
                <a:solidFill>
                  <a:prstClr val="black"/>
                </a:solidFill>
                <a:latin typeface="Arial" charset="0"/>
              </a:rPr>
              <a:pPr defTabSz="908091" eaLnBrk="0" fontAlgn="base" hangingPunct="0">
                <a:spcBef>
                  <a:spcPct val="0"/>
                </a:spcBef>
                <a:spcAft>
                  <a:spcPct val="0"/>
                </a:spcAft>
                <a:defRPr/>
              </a:pPr>
              <a:t>79</a:t>
            </a:fld>
            <a:endParaRPr lang="en-US">
              <a:solidFill>
                <a:prstClr val="black"/>
              </a:solidFill>
              <a:latin typeface="Arial" charset="0"/>
            </a:endParaRPr>
          </a:p>
        </p:txBody>
      </p:sp>
    </p:spTree>
    <p:extLst>
      <p:ext uri="{BB962C8B-B14F-4D97-AF65-F5344CB8AC3E}">
        <p14:creationId xmlns:p14="http://schemas.microsoft.com/office/powerpoint/2010/main" val="12437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BBF147-3DC3-432A-9E65-EA6EE164DB15}" type="slidenum">
              <a:rPr lang="en-US" smtClean="0"/>
              <a:t>2</a:t>
            </a:fld>
            <a:endParaRPr lang="en-US"/>
          </a:p>
        </p:txBody>
      </p:sp>
    </p:spTree>
    <p:extLst>
      <p:ext uri="{BB962C8B-B14F-4D97-AF65-F5344CB8AC3E}">
        <p14:creationId xmlns:p14="http://schemas.microsoft.com/office/powerpoint/2010/main" val="2782745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eaLnBrk="0" fontAlgn="base" hangingPunct="0">
              <a:spcBef>
                <a:spcPct val="0"/>
              </a:spcBef>
              <a:spcAft>
                <a:spcPct val="0"/>
              </a:spcAft>
              <a:defRPr/>
            </a:pPr>
            <a:fld id="{391A44DC-BBEB-47E0-BE56-AE43323CF47B}" type="slidenum">
              <a:rPr lang="en-US">
                <a:solidFill>
                  <a:prstClr val="black"/>
                </a:solidFill>
                <a:latin typeface="Arial" charset="0"/>
              </a:rPr>
              <a:pPr defTabSz="908091" eaLnBrk="0" fontAlgn="base" hangingPunct="0">
                <a:spcBef>
                  <a:spcPct val="0"/>
                </a:spcBef>
                <a:spcAft>
                  <a:spcPct val="0"/>
                </a:spcAft>
                <a:defRPr/>
              </a:pPr>
              <a:t>80</a:t>
            </a:fld>
            <a:endParaRPr lang="en-US">
              <a:solidFill>
                <a:prstClr val="black"/>
              </a:solidFill>
              <a:latin typeface="Arial" charset="0"/>
            </a:endParaRPr>
          </a:p>
        </p:txBody>
      </p:sp>
    </p:spTree>
    <p:extLst>
      <p:ext uri="{BB962C8B-B14F-4D97-AF65-F5344CB8AC3E}">
        <p14:creationId xmlns:p14="http://schemas.microsoft.com/office/powerpoint/2010/main" val="2370340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eaLnBrk="0" fontAlgn="base" hangingPunct="0">
              <a:spcBef>
                <a:spcPct val="0"/>
              </a:spcBef>
              <a:spcAft>
                <a:spcPct val="0"/>
              </a:spcAft>
              <a:defRPr/>
            </a:pPr>
            <a:fld id="{391A44DC-BBEB-47E0-BE56-AE43323CF47B}" type="slidenum">
              <a:rPr lang="en-US">
                <a:solidFill>
                  <a:prstClr val="black"/>
                </a:solidFill>
                <a:latin typeface="Arial" charset="0"/>
              </a:rPr>
              <a:pPr defTabSz="908091" eaLnBrk="0" fontAlgn="base" hangingPunct="0">
                <a:spcBef>
                  <a:spcPct val="0"/>
                </a:spcBef>
                <a:spcAft>
                  <a:spcPct val="0"/>
                </a:spcAft>
                <a:defRPr/>
              </a:pPr>
              <a:t>81</a:t>
            </a:fld>
            <a:endParaRPr lang="en-US">
              <a:solidFill>
                <a:prstClr val="black"/>
              </a:solidFill>
              <a:latin typeface="Arial" charset="0"/>
            </a:endParaRPr>
          </a:p>
        </p:txBody>
      </p:sp>
    </p:spTree>
    <p:extLst>
      <p:ext uri="{BB962C8B-B14F-4D97-AF65-F5344CB8AC3E}">
        <p14:creationId xmlns:p14="http://schemas.microsoft.com/office/powerpoint/2010/main" val="1823029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eaLnBrk="0" fontAlgn="base" hangingPunct="0">
              <a:spcBef>
                <a:spcPct val="0"/>
              </a:spcBef>
              <a:spcAft>
                <a:spcPct val="0"/>
              </a:spcAft>
              <a:defRPr/>
            </a:pPr>
            <a:fld id="{391A44DC-BBEB-47E0-BE56-AE43323CF47B}" type="slidenum">
              <a:rPr lang="en-US">
                <a:solidFill>
                  <a:prstClr val="black"/>
                </a:solidFill>
                <a:latin typeface="Arial" charset="0"/>
              </a:rPr>
              <a:pPr defTabSz="908091" eaLnBrk="0" fontAlgn="base" hangingPunct="0">
                <a:spcBef>
                  <a:spcPct val="0"/>
                </a:spcBef>
                <a:spcAft>
                  <a:spcPct val="0"/>
                </a:spcAft>
                <a:defRPr/>
              </a:pPr>
              <a:t>87</a:t>
            </a:fld>
            <a:endParaRPr lang="en-US">
              <a:solidFill>
                <a:prstClr val="black"/>
              </a:solidFill>
              <a:latin typeface="Arial" charset="0"/>
            </a:endParaRPr>
          </a:p>
        </p:txBody>
      </p:sp>
    </p:spTree>
    <p:extLst>
      <p:ext uri="{BB962C8B-B14F-4D97-AF65-F5344CB8AC3E}">
        <p14:creationId xmlns:p14="http://schemas.microsoft.com/office/powerpoint/2010/main" val="2127103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a:defRPr/>
            </a:pPr>
            <a:fld id="{893B0CF2-7F87-4E02-A248-870047730F99}" type="slidenum">
              <a:rPr lang="en-US">
                <a:solidFill>
                  <a:prstClr val="black"/>
                </a:solidFill>
                <a:latin typeface="Calibri" panose="020F0502020204030204"/>
              </a:rPr>
              <a:pPr defTabSz="908091">
                <a:defRPr/>
              </a:pPr>
              <a:t>89</a:t>
            </a:fld>
            <a:endParaRPr lang="en-US">
              <a:solidFill>
                <a:prstClr val="black"/>
              </a:solidFill>
              <a:latin typeface="Calibri" panose="020F0502020204030204"/>
            </a:endParaRPr>
          </a:p>
        </p:txBody>
      </p:sp>
    </p:spTree>
    <p:extLst>
      <p:ext uri="{BB962C8B-B14F-4D97-AF65-F5344CB8AC3E}">
        <p14:creationId xmlns:p14="http://schemas.microsoft.com/office/powerpoint/2010/main" val="149513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BBF147-3DC3-432A-9E65-EA6EE164DB15}" type="slidenum">
              <a:rPr lang="en-US" smtClean="0"/>
              <a:t>109</a:t>
            </a:fld>
            <a:endParaRPr lang="en-US"/>
          </a:p>
        </p:txBody>
      </p:sp>
    </p:spTree>
    <p:extLst>
      <p:ext uri="{BB962C8B-B14F-4D97-AF65-F5344CB8AC3E}">
        <p14:creationId xmlns:p14="http://schemas.microsoft.com/office/powerpoint/2010/main" val="566220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8091">
              <a:defRPr/>
            </a:pPr>
            <a:fld id="{3A96D744-EA09-4F29-A917-563804E5DBB3}" type="slidenum">
              <a:rPr lang="en-US">
                <a:solidFill>
                  <a:prstClr val="black"/>
                </a:solidFill>
                <a:latin typeface="Arial" panose="020B0604020202020204"/>
              </a:rPr>
              <a:pPr defTabSz="908091">
                <a:defRPr/>
              </a:pPr>
              <a:t>113</a:t>
            </a:fld>
            <a:endParaRPr lang="en-US">
              <a:solidFill>
                <a:prstClr val="black"/>
              </a:solidFill>
              <a:latin typeface="Arial" panose="020B0604020202020204"/>
            </a:endParaRPr>
          </a:p>
        </p:txBody>
      </p:sp>
    </p:spTree>
    <p:extLst>
      <p:ext uri="{BB962C8B-B14F-4D97-AF65-F5344CB8AC3E}">
        <p14:creationId xmlns:p14="http://schemas.microsoft.com/office/powerpoint/2010/main" val="14628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BBF147-3DC3-432A-9E65-EA6EE164DB15}" type="slidenum">
              <a:rPr lang="en-US" smtClean="0"/>
              <a:t>3</a:t>
            </a:fld>
            <a:endParaRPr lang="en-US"/>
          </a:p>
        </p:txBody>
      </p:sp>
    </p:spTree>
    <p:extLst>
      <p:ext uri="{BB962C8B-B14F-4D97-AF65-F5344CB8AC3E}">
        <p14:creationId xmlns:p14="http://schemas.microsoft.com/office/powerpoint/2010/main" val="95799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3BBF147-3DC3-432A-9E65-EA6EE164DB15}" type="slidenum">
              <a:rPr lang="en-US" smtClean="0"/>
              <a:t>4</a:t>
            </a:fld>
            <a:endParaRPr lang="en-US"/>
          </a:p>
        </p:txBody>
      </p:sp>
    </p:spTree>
    <p:extLst>
      <p:ext uri="{BB962C8B-B14F-4D97-AF65-F5344CB8AC3E}">
        <p14:creationId xmlns:p14="http://schemas.microsoft.com/office/powerpoint/2010/main" val="46246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FF9F4663-C9D7-48C2-950E-F11BE3ED2107}" type="slidenum">
              <a:rPr lang="en-US" smtClean="0"/>
              <a:t>5</a:t>
            </a:fld>
            <a:endParaRPr lang="en-US"/>
          </a:p>
        </p:txBody>
      </p:sp>
    </p:spTree>
    <p:extLst>
      <p:ext uri="{BB962C8B-B14F-4D97-AF65-F5344CB8AC3E}">
        <p14:creationId xmlns:p14="http://schemas.microsoft.com/office/powerpoint/2010/main" val="265073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BBF147-3DC3-432A-9E65-EA6EE164DB15}" type="slidenum">
              <a:rPr lang="en-US" smtClean="0"/>
              <a:t>6</a:t>
            </a:fld>
            <a:endParaRPr lang="en-US"/>
          </a:p>
        </p:txBody>
      </p:sp>
    </p:spTree>
    <p:extLst>
      <p:ext uri="{BB962C8B-B14F-4D97-AF65-F5344CB8AC3E}">
        <p14:creationId xmlns:p14="http://schemas.microsoft.com/office/powerpoint/2010/main" val="187906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3BBF147-3DC3-432A-9E65-EA6EE164DB15}" type="slidenum">
              <a:rPr lang="en-US" smtClean="0"/>
              <a:t>7</a:t>
            </a:fld>
            <a:endParaRPr lang="en-US"/>
          </a:p>
        </p:txBody>
      </p:sp>
    </p:spTree>
    <p:extLst>
      <p:ext uri="{BB962C8B-B14F-4D97-AF65-F5344CB8AC3E}">
        <p14:creationId xmlns:p14="http://schemas.microsoft.com/office/powerpoint/2010/main" val="142068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3BBF147-3DC3-432A-9E65-EA6EE164DB15}" type="slidenum">
              <a:rPr lang="en-US" smtClean="0"/>
              <a:t>8</a:t>
            </a:fld>
            <a:endParaRPr lang="en-US"/>
          </a:p>
        </p:txBody>
      </p:sp>
    </p:spTree>
    <p:extLst>
      <p:ext uri="{BB962C8B-B14F-4D97-AF65-F5344CB8AC3E}">
        <p14:creationId xmlns:p14="http://schemas.microsoft.com/office/powerpoint/2010/main" val="787377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3BBF147-3DC3-432A-9E65-EA6EE164DB15}" type="slidenum">
              <a:rPr lang="en-US" smtClean="0"/>
              <a:t>9</a:t>
            </a:fld>
            <a:endParaRPr lang="en-US"/>
          </a:p>
        </p:txBody>
      </p:sp>
    </p:spTree>
    <p:extLst>
      <p:ext uri="{BB962C8B-B14F-4D97-AF65-F5344CB8AC3E}">
        <p14:creationId xmlns:p14="http://schemas.microsoft.com/office/powerpoint/2010/main" val="914357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2691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91667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68656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63482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7630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AEA5-1C88-F3D1-928F-E05628A02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0E6EFA-E6FD-BB47-2DC1-C2263EC5A9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81563-C912-8340-C206-C896FFCA7C3E}"/>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5" name="Footer Placeholder 4">
            <a:extLst>
              <a:ext uri="{FF2B5EF4-FFF2-40B4-BE49-F238E27FC236}">
                <a16:creationId xmlns:a16="http://schemas.microsoft.com/office/drawing/2014/main" id="{008A69F7-B9BF-AB59-26DA-BC9E96F85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85D8A-E9F2-FB8B-1840-18DED2205AB9}"/>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1942916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7588-5B07-A6FA-5296-0748EB860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974FF-BE66-DE4F-E627-DD069D0AEF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B6690-DEC8-5C24-BC78-85C6491E8E15}"/>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5" name="Footer Placeholder 4">
            <a:extLst>
              <a:ext uri="{FF2B5EF4-FFF2-40B4-BE49-F238E27FC236}">
                <a16:creationId xmlns:a16="http://schemas.microsoft.com/office/drawing/2014/main" id="{93CF5ADB-6E2D-C27B-EA1E-6063675CE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4221A-947B-45AD-B636-D73CBE0E8220}"/>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252380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DD72-D1F5-F019-07A1-880AAA5970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5BA648-B326-12D4-83C0-265C2D8C02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6C2E0B-04DC-B5D5-9920-50B9ED9D602F}"/>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5" name="Footer Placeholder 4">
            <a:extLst>
              <a:ext uri="{FF2B5EF4-FFF2-40B4-BE49-F238E27FC236}">
                <a16:creationId xmlns:a16="http://schemas.microsoft.com/office/drawing/2014/main" id="{E7C6AA5A-B570-269E-EF2C-01C9D9E37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B86C4-C3CC-2FE1-6DF6-7717840C8160}"/>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375056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974C-8615-7128-CC8A-F6B82FE8B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082C9-1ADD-A9A1-FC6D-C1D350FCCD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026D3-2D97-EE75-C593-437B25AC55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3090D-56B5-9744-34AB-B10AC46D5BFB}"/>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6" name="Footer Placeholder 5">
            <a:extLst>
              <a:ext uri="{FF2B5EF4-FFF2-40B4-BE49-F238E27FC236}">
                <a16:creationId xmlns:a16="http://schemas.microsoft.com/office/drawing/2014/main" id="{D82BD311-C7D1-DF8A-522F-E035C509A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1E4C6-7C1B-FDB7-3C95-80CFD199F7F0}"/>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610070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8B90-0B3B-8109-B814-B20DC34C99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B7962F-5B46-3283-6509-E851411301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CF14B-A892-F92E-6D1B-5B412C2EB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DDD96-B2EB-487D-EBEF-3F4EF8C91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887E5-B346-313F-DBD6-DCB3B0C1F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C15A25-A798-A6A0-6B4D-1473DC2B152D}"/>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8" name="Footer Placeholder 7">
            <a:extLst>
              <a:ext uri="{FF2B5EF4-FFF2-40B4-BE49-F238E27FC236}">
                <a16:creationId xmlns:a16="http://schemas.microsoft.com/office/drawing/2014/main" id="{450B2D3A-E072-1354-3491-638010D1F6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EAD615-4C88-C8FE-64B9-FC576A447EF4}"/>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1485260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BAD3-DBCC-A3A6-8B6D-9A0B340E2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6C470-2EC1-2179-9CAF-B13DC2BAA8C5}"/>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4" name="Footer Placeholder 3">
            <a:extLst>
              <a:ext uri="{FF2B5EF4-FFF2-40B4-BE49-F238E27FC236}">
                <a16:creationId xmlns:a16="http://schemas.microsoft.com/office/drawing/2014/main" id="{E459DF1A-5F2A-C180-25FA-208B400BDA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27A03-1234-DBED-E406-0AAD1E914731}"/>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207611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55587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64552E-063A-3B07-ED26-AFDC4DECD5F6}"/>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3" name="Footer Placeholder 2">
            <a:extLst>
              <a:ext uri="{FF2B5EF4-FFF2-40B4-BE49-F238E27FC236}">
                <a16:creationId xmlns:a16="http://schemas.microsoft.com/office/drawing/2014/main" id="{DBC042DA-A742-A066-1874-A89730A64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581766-E464-73C5-1FA0-EFCEF0201E07}"/>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187180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A236-CB85-C178-2F22-61375D9E7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A151D4-1823-3BFB-F178-1C83B0B39E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7C842E-3D55-A933-5077-05C1E5371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77FBAD-BD7D-8C0D-2ADD-4FF4071AC111}"/>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6" name="Footer Placeholder 5">
            <a:extLst>
              <a:ext uri="{FF2B5EF4-FFF2-40B4-BE49-F238E27FC236}">
                <a16:creationId xmlns:a16="http://schemas.microsoft.com/office/drawing/2014/main" id="{0CF78E1A-5B4A-A93B-C98B-B948CE95A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2C029-C00D-D15A-98B7-25B4C0FA8DD2}"/>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1655790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D933-A7FC-8A41-5AEB-7C6C95D43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44F43F-0A5C-CD59-7D06-5052864E3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D4F9D6-A1B7-5449-ED79-A9E49314E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500B6-61A0-A24E-2004-BA490221253B}"/>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6" name="Footer Placeholder 5">
            <a:extLst>
              <a:ext uri="{FF2B5EF4-FFF2-40B4-BE49-F238E27FC236}">
                <a16:creationId xmlns:a16="http://schemas.microsoft.com/office/drawing/2014/main" id="{C907AC34-BF62-9694-ADDF-FE8CC51AB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6BFEA-77EE-CF8A-FE81-9F3443215F4D}"/>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3757436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A6AB-1834-0EEA-9528-12ED0BC61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EDF702-F9E5-C4C7-51E6-298A68A89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77D8E-BA78-0262-4939-A04C08B65125}"/>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5" name="Footer Placeholder 4">
            <a:extLst>
              <a:ext uri="{FF2B5EF4-FFF2-40B4-BE49-F238E27FC236}">
                <a16:creationId xmlns:a16="http://schemas.microsoft.com/office/drawing/2014/main" id="{34B2F9F4-8C77-3799-FC56-A7DC298B6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2A408-B9C2-067A-A972-F0120BF7045D}"/>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3977835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B79965-436B-3ACE-4F3D-9D370DC77D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0BEC9-AA51-2D28-FEB9-42BBC311BE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5FB24-5833-9C15-3165-F8B6EB7C1E7D}"/>
              </a:ext>
            </a:extLst>
          </p:cNvPr>
          <p:cNvSpPr>
            <a:spLocks noGrp="1"/>
          </p:cNvSpPr>
          <p:nvPr>
            <p:ph type="dt" sz="half" idx="10"/>
          </p:nvPr>
        </p:nvSpPr>
        <p:spPr/>
        <p:txBody>
          <a:bodyPr/>
          <a:lstStyle/>
          <a:p>
            <a:fld id="{0770F955-34D2-4D17-9401-CEE3A48223E6}" type="datetimeFigureOut">
              <a:rPr lang="en-US" smtClean="0"/>
              <a:t>1/9/2025</a:t>
            </a:fld>
            <a:endParaRPr lang="en-US"/>
          </a:p>
        </p:txBody>
      </p:sp>
      <p:sp>
        <p:nvSpPr>
          <p:cNvPr id="5" name="Footer Placeholder 4">
            <a:extLst>
              <a:ext uri="{FF2B5EF4-FFF2-40B4-BE49-F238E27FC236}">
                <a16:creationId xmlns:a16="http://schemas.microsoft.com/office/drawing/2014/main" id="{DC4BB67E-CFA6-0151-1A9B-F7750E2F6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18EAA-5994-81C7-CA93-60E29716E4E6}"/>
              </a:ext>
            </a:extLst>
          </p:cNvPr>
          <p:cNvSpPr>
            <a:spLocks noGrp="1"/>
          </p:cNvSpPr>
          <p:nvPr>
            <p:ph type="sldNum" sz="quarter" idx="12"/>
          </p:nvPr>
        </p:nvSpPr>
        <p:spPr/>
        <p:txBody>
          <a:bodyPr/>
          <a:lstStyle/>
          <a:p>
            <a:fld id="{E5489B0F-17E4-4A81-87E5-F3BF885A7EBD}" type="slidenum">
              <a:rPr lang="en-US" smtClean="0"/>
              <a:t>‹#›</a:t>
            </a:fld>
            <a:endParaRPr lang="en-US"/>
          </a:p>
        </p:txBody>
      </p:sp>
    </p:spTree>
    <p:extLst>
      <p:ext uri="{BB962C8B-B14F-4D97-AF65-F5344CB8AC3E}">
        <p14:creationId xmlns:p14="http://schemas.microsoft.com/office/powerpoint/2010/main" val="1768045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998157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45055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185741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796027F-7875-4030-9381-8BD8C4F21935}" type="datetimeFigureOut">
              <a:rPr lang="en-US" smtClean="0"/>
              <a:t>1/9/2025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695469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9796027F-7875-4030-9381-8BD8C4F21935}" type="datetimeFigureOut">
              <a:rPr lang="en-US" smtClean="0"/>
              <a:t>1/9/2025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49774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276011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4509A250-FF31-4206-8172-F9D3106AACB1}" type="datetimeFigureOut">
              <a:rPr lang="en-US" smtClean="0"/>
              <a:t>1/9/2025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961191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509A250-FF31-4206-8172-F9D3106AACB1}"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4151596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509A250-FF31-4206-8172-F9D3106AACB1}" type="datetimeFigureOut">
              <a:rPr lang="en-US" smtClean="0"/>
              <a:t>1/9/2025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457787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509A250-FF31-4206-8172-F9D3106AACB1}" type="datetimeFigureOut">
              <a:rPr lang="en-US" smtClean="0"/>
              <a:t>1/9/2025</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296622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846364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734831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7CED-44A8-8B36-3AE2-2A9E0CCD8483}"/>
              </a:ext>
            </a:extLst>
          </p:cNvPr>
          <p:cNvSpPr>
            <a:spLocks noGrp="1"/>
          </p:cNvSpPr>
          <p:nvPr>
            <p:ph type="ctrTitle"/>
          </p:nvPr>
        </p:nvSpPr>
        <p:spPr>
          <a:xfrm>
            <a:off x="8679542" y="3429000"/>
            <a:ext cx="3164115" cy="2387600"/>
          </a:xfrm>
          <a:prstGeom prst="rect">
            <a:avLst/>
          </a:prstGeom>
        </p:spPr>
        <p:txBody>
          <a:bodyPr anchor="b">
            <a:noAutofit/>
          </a:bodyPr>
          <a:lstStyle>
            <a:lvl1pPr algn="ctr">
              <a:defRPr sz="5000" b="1" i="0">
                <a:solidFill>
                  <a:srgbClr val="091E40"/>
                </a:solidFill>
                <a:latin typeface="Cambria" panose="02040503050406030204" pitchFamily="18" charset="0"/>
              </a:defRPr>
            </a:lvl1pPr>
          </a:lstStyle>
          <a:p>
            <a:r>
              <a:rPr lang="en-US"/>
              <a:t>Click to edit Master title style</a:t>
            </a:r>
          </a:p>
        </p:txBody>
      </p:sp>
    </p:spTree>
    <p:extLst>
      <p:ext uri="{BB962C8B-B14F-4D97-AF65-F5344CB8AC3E}">
        <p14:creationId xmlns:p14="http://schemas.microsoft.com/office/powerpoint/2010/main" val="2566708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
        <p:nvSpPr>
          <p:cNvPr id="7" name="Title 1">
            <a:extLst>
              <a:ext uri="{FF2B5EF4-FFF2-40B4-BE49-F238E27FC236}">
                <a16:creationId xmlns:a16="http://schemas.microsoft.com/office/drawing/2014/main" id="{409D2D29-0298-D2E3-F39F-CECAE54AB342}"/>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4867EBC-90A8-35B8-FB81-6D5EB072A54D}"/>
              </a:ext>
            </a:extLst>
          </p:cNvPr>
          <p:cNvSpPr>
            <a:spLocks noGrp="1"/>
          </p:cNvSpPr>
          <p:nvPr>
            <p:ph idx="1"/>
          </p:nvPr>
        </p:nvSpPr>
        <p:spPr>
          <a:xfrm>
            <a:off x="2448232"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955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ACB687-BCB0-7128-1C58-6CB89C9FB68A}"/>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6" name="Title 1">
            <a:extLst>
              <a:ext uri="{FF2B5EF4-FFF2-40B4-BE49-F238E27FC236}">
                <a16:creationId xmlns:a16="http://schemas.microsoft.com/office/drawing/2014/main" id="{1125D116-5DB2-9F4A-8ACC-EA04299DE012}"/>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7" name="Content Placeholder 2">
            <a:extLst>
              <a:ext uri="{FF2B5EF4-FFF2-40B4-BE49-F238E27FC236}">
                <a16:creationId xmlns:a16="http://schemas.microsoft.com/office/drawing/2014/main" id="{919AD44B-F7A2-FFF0-656C-8B63018D4F94}"/>
              </a:ext>
            </a:extLst>
          </p:cNvPr>
          <p:cNvSpPr>
            <a:spLocks noGrp="1"/>
          </p:cNvSpPr>
          <p:nvPr>
            <p:ph idx="1"/>
          </p:nvPr>
        </p:nvSpPr>
        <p:spPr>
          <a:xfrm>
            <a:off x="2448232" y="1825625"/>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7A297C3-C347-8322-CD1E-C8C4635CC549}"/>
              </a:ext>
            </a:extLst>
          </p:cNvPr>
          <p:cNvSpPr>
            <a:spLocks noGrp="1"/>
          </p:cNvSpPr>
          <p:nvPr>
            <p:ph idx="11"/>
          </p:nvPr>
        </p:nvSpPr>
        <p:spPr>
          <a:xfrm>
            <a:off x="6973850" y="1825763"/>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683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838200"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16685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smtClean="0"/>
              <a:pPr/>
              <a:t>1/9/2025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241591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
        <p:nvSpPr>
          <p:cNvPr id="4" name="Content Placeholder 2">
            <a:extLst>
              <a:ext uri="{FF2B5EF4-FFF2-40B4-BE49-F238E27FC236}">
                <a16:creationId xmlns:a16="http://schemas.microsoft.com/office/drawing/2014/main" id="{DB3E085B-AAB0-9BA5-AFFE-4C837CEBE8D3}"/>
              </a:ext>
            </a:extLst>
          </p:cNvPr>
          <p:cNvSpPr>
            <a:spLocks noGrp="1"/>
          </p:cNvSpPr>
          <p:nvPr>
            <p:ph idx="1"/>
          </p:nvPr>
        </p:nvSpPr>
        <p:spPr>
          <a:xfrm>
            <a:off x="838199" y="1847781"/>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7512FDF9-68A7-0F05-7AA6-4F54E7F3EACC}"/>
              </a:ext>
            </a:extLst>
          </p:cNvPr>
          <p:cNvSpPr>
            <a:spLocks noGrp="1"/>
          </p:cNvSpPr>
          <p:nvPr>
            <p:ph idx="11"/>
          </p:nvPr>
        </p:nvSpPr>
        <p:spPr>
          <a:xfrm>
            <a:off x="5363817" y="1847919"/>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437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2448232"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1682522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9513E8-8DF3-DB74-7964-DC4AF381863E}"/>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4" name="Title 1">
            <a:extLst>
              <a:ext uri="{FF2B5EF4-FFF2-40B4-BE49-F238E27FC236}">
                <a16:creationId xmlns:a16="http://schemas.microsoft.com/office/drawing/2014/main" id="{87123A0A-41AC-24FC-D270-80B3D198A225}"/>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Content Placeholder 2">
            <a:extLst>
              <a:ext uri="{FF2B5EF4-FFF2-40B4-BE49-F238E27FC236}">
                <a16:creationId xmlns:a16="http://schemas.microsoft.com/office/drawing/2014/main" id="{B04C141E-DE4A-78C0-AD79-73966BCC3FF2}"/>
              </a:ext>
            </a:extLst>
          </p:cNvPr>
          <p:cNvSpPr>
            <a:spLocks noGrp="1"/>
          </p:cNvSpPr>
          <p:nvPr>
            <p:ph idx="1"/>
          </p:nvPr>
        </p:nvSpPr>
        <p:spPr>
          <a:xfrm>
            <a:off x="2448232" y="1825625"/>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E887FFE-56CD-A1F4-1831-4A9A02B326EA}"/>
              </a:ext>
            </a:extLst>
          </p:cNvPr>
          <p:cNvSpPr>
            <a:spLocks noGrp="1"/>
          </p:cNvSpPr>
          <p:nvPr>
            <p:ph idx="11"/>
          </p:nvPr>
        </p:nvSpPr>
        <p:spPr>
          <a:xfrm>
            <a:off x="6973850" y="1825763"/>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4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838200"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4042349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430B19-64FF-52EE-4E75-63AE3536C6F8}"/>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4" name="Title 1">
            <a:extLst>
              <a:ext uri="{FF2B5EF4-FFF2-40B4-BE49-F238E27FC236}">
                <a16:creationId xmlns:a16="http://schemas.microsoft.com/office/drawing/2014/main" id="{90331139-2F32-9F60-FAF3-D6570ED5FDA7}"/>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Content Placeholder 2">
            <a:extLst>
              <a:ext uri="{FF2B5EF4-FFF2-40B4-BE49-F238E27FC236}">
                <a16:creationId xmlns:a16="http://schemas.microsoft.com/office/drawing/2014/main" id="{5F16986A-AF37-E054-08B6-A1349E98D7A7}"/>
              </a:ext>
            </a:extLst>
          </p:cNvPr>
          <p:cNvSpPr>
            <a:spLocks noGrp="1"/>
          </p:cNvSpPr>
          <p:nvPr>
            <p:ph idx="1"/>
          </p:nvPr>
        </p:nvSpPr>
        <p:spPr>
          <a:xfrm>
            <a:off x="838199" y="1847781"/>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5CA133C-FD94-8944-143B-BC975E2D1009}"/>
              </a:ext>
            </a:extLst>
          </p:cNvPr>
          <p:cNvSpPr>
            <a:spLocks noGrp="1"/>
          </p:cNvSpPr>
          <p:nvPr>
            <p:ph idx="11"/>
          </p:nvPr>
        </p:nvSpPr>
        <p:spPr>
          <a:xfrm>
            <a:off x="5363817" y="1847919"/>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217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2448232"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2848052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4CFC78-8A51-7DC1-E4A0-9854E8583FFD}"/>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4" name="Title 1">
            <a:extLst>
              <a:ext uri="{FF2B5EF4-FFF2-40B4-BE49-F238E27FC236}">
                <a16:creationId xmlns:a16="http://schemas.microsoft.com/office/drawing/2014/main" id="{7DDEDA88-1D43-314D-F335-456184D7CCE8}"/>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Content Placeholder 2">
            <a:extLst>
              <a:ext uri="{FF2B5EF4-FFF2-40B4-BE49-F238E27FC236}">
                <a16:creationId xmlns:a16="http://schemas.microsoft.com/office/drawing/2014/main" id="{2CD583EB-63FB-26DE-F3AF-B91942AC77D3}"/>
              </a:ext>
            </a:extLst>
          </p:cNvPr>
          <p:cNvSpPr>
            <a:spLocks noGrp="1"/>
          </p:cNvSpPr>
          <p:nvPr>
            <p:ph idx="1"/>
          </p:nvPr>
        </p:nvSpPr>
        <p:spPr>
          <a:xfrm>
            <a:off x="2448232" y="1825625"/>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354144B0-CD12-2CF5-DBAD-F0E709D718AA}"/>
              </a:ext>
            </a:extLst>
          </p:cNvPr>
          <p:cNvSpPr>
            <a:spLocks noGrp="1"/>
          </p:cNvSpPr>
          <p:nvPr>
            <p:ph idx="11"/>
          </p:nvPr>
        </p:nvSpPr>
        <p:spPr>
          <a:xfrm>
            <a:off x="6973850" y="1825763"/>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8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838200"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3580934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E928DF-9612-51F1-524F-F1E7FBECD9E5}"/>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4" name="Title 1">
            <a:extLst>
              <a:ext uri="{FF2B5EF4-FFF2-40B4-BE49-F238E27FC236}">
                <a16:creationId xmlns:a16="http://schemas.microsoft.com/office/drawing/2014/main" id="{BC925BBC-D453-3B7F-70C4-21E5B355E108}"/>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Content Placeholder 2">
            <a:extLst>
              <a:ext uri="{FF2B5EF4-FFF2-40B4-BE49-F238E27FC236}">
                <a16:creationId xmlns:a16="http://schemas.microsoft.com/office/drawing/2014/main" id="{D2529B0E-9C97-B2C8-9D30-609858792789}"/>
              </a:ext>
            </a:extLst>
          </p:cNvPr>
          <p:cNvSpPr>
            <a:spLocks noGrp="1"/>
          </p:cNvSpPr>
          <p:nvPr>
            <p:ph idx="1"/>
          </p:nvPr>
        </p:nvSpPr>
        <p:spPr>
          <a:xfrm>
            <a:off x="838199" y="1847781"/>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99FE8CC1-5A69-F0E7-62EB-2150CF6B2195}"/>
              </a:ext>
            </a:extLst>
          </p:cNvPr>
          <p:cNvSpPr>
            <a:spLocks noGrp="1"/>
          </p:cNvSpPr>
          <p:nvPr>
            <p:ph idx="11"/>
          </p:nvPr>
        </p:nvSpPr>
        <p:spPr>
          <a:xfrm>
            <a:off x="5363817" y="1847919"/>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646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2448232"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64882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smtClean="0"/>
              <a:pPr/>
              <a:t>1/9/2025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40431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43B7A2-E85E-A9BE-132D-C9A7BFD66565}"/>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4" name="Title 1">
            <a:extLst>
              <a:ext uri="{FF2B5EF4-FFF2-40B4-BE49-F238E27FC236}">
                <a16:creationId xmlns:a16="http://schemas.microsoft.com/office/drawing/2014/main" id="{E64AB602-50DB-2787-0D40-3ADC48667F34}"/>
              </a:ext>
            </a:extLst>
          </p:cNvPr>
          <p:cNvSpPr>
            <a:spLocks noGrp="1"/>
          </p:cNvSpPr>
          <p:nvPr>
            <p:ph type="title"/>
          </p:nvPr>
        </p:nvSpPr>
        <p:spPr>
          <a:xfrm>
            <a:off x="2448232"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Content Placeholder 2">
            <a:extLst>
              <a:ext uri="{FF2B5EF4-FFF2-40B4-BE49-F238E27FC236}">
                <a16:creationId xmlns:a16="http://schemas.microsoft.com/office/drawing/2014/main" id="{F0FC01DF-28FE-EAF2-984A-DCE74540D75F}"/>
              </a:ext>
            </a:extLst>
          </p:cNvPr>
          <p:cNvSpPr>
            <a:spLocks noGrp="1"/>
          </p:cNvSpPr>
          <p:nvPr>
            <p:ph idx="1"/>
          </p:nvPr>
        </p:nvSpPr>
        <p:spPr>
          <a:xfrm>
            <a:off x="2448232" y="1825625"/>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C84F6AD5-9BE4-FAA9-5F2B-F7DE6019B511}"/>
              </a:ext>
            </a:extLst>
          </p:cNvPr>
          <p:cNvSpPr>
            <a:spLocks noGrp="1"/>
          </p:cNvSpPr>
          <p:nvPr>
            <p:ph idx="11"/>
          </p:nvPr>
        </p:nvSpPr>
        <p:spPr>
          <a:xfrm>
            <a:off x="6973850" y="1825763"/>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103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78F-B8D7-ADFC-73F2-88473FEA040D}"/>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D2A963-4A27-1C8B-D6D6-D4BE567B3ACE}"/>
              </a:ext>
            </a:extLst>
          </p:cNvPr>
          <p:cNvSpPr>
            <a:spLocks noGrp="1"/>
          </p:cNvSpPr>
          <p:nvPr>
            <p:ph idx="1"/>
          </p:nvPr>
        </p:nvSpPr>
        <p:spPr>
          <a:xfrm>
            <a:off x="838200" y="1825625"/>
            <a:ext cx="8905568"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B5A1AEC-B9CB-A1B5-75B2-CE4824C713F3}"/>
              </a:ext>
            </a:extLst>
          </p:cNvPr>
          <p:cNvSpPr>
            <a:spLocks noGrp="1"/>
          </p:cNvSpPr>
          <p:nvPr>
            <p:ph type="sldNum" sz="quarter" idx="12"/>
          </p:nvPr>
        </p:nvSpPr>
        <p:spPr/>
        <p:txBody>
          <a:bodyPr/>
          <a:lstStyle/>
          <a:p>
            <a:fld id="{AD0D4EC8-4F18-C143-8976-8A4B23E43050}" type="slidenum">
              <a:rPr lang="en-US" smtClean="0"/>
              <a:t>‹#›</a:t>
            </a:fld>
            <a:endParaRPr lang="en-US"/>
          </a:p>
        </p:txBody>
      </p:sp>
    </p:spTree>
    <p:extLst>
      <p:ext uri="{BB962C8B-B14F-4D97-AF65-F5344CB8AC3E}">
        <p14:creationId xmlns:p14="http://schemas.microsoft.com/office/powerpoint/2010/main" val="2737757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E09A35-9B0F-BD8A-D0A8-14F9371797AC}"/>
              </a:ext>
            </a:extLst>
          </p:cNvPr>
          <p:cNvSpPr>
            <a:spLocks noGrp="1"/>
          </p:cNvSpPr>
          <p:nvPr>
            <p:ph type="sldNum" sz="quarter" idx="10"/>
          </p:nvPr>
        </p:nvSpPr>
        <p:spPr/>
        <p:txBody>
          <a:bodyPr/>
          <a:lstStyle/>
          <a:p>
            <a:fld id="{AD0D4EC8-4F18-C143-8976-8A4B23E43050}" type="slidenum">
              <a:rPr lang="en-US" smtClean="0"/>
              <a:pPr/>
              <a:t>‹#›</a:t>
            </a:fld>
            <a:endParaRPr lang="en-US"/>
          </a:p>
        </p:txBody>
      </p:sp>
      <p:sp>
        <p:nvSpPr>
          <p:cNvPr id="4" name="Title 1">
            <a:extLst>
              <a:ext uri="{FF2B5EF4-FFF2-40B4-BE49-F238E27FC236}">
                <a16:creationId xmlns:a16="http://schemas.microsoft.com/office/drawing/2014/main" id="{766C9202-C408-6BD8-3CCF-6F8D349FDE25}"/>
              </a:ext>
            </a:extLst>
          </p:cNvPr>
          <p:cNvSpPr>
            <a:spLocks noGrp="1"/>
          </p:cNvSpPr>
          <p:nvPr>
            <p:ph type="title"/>
          </p:nvPr>
        </p:nvSpPr>
        <p:spPr>
          <a:xfrm>
            <a:off x="838200" y="365125"/>
            <a:ext cx="8905568" cy="1325563"/>
          </a:xfrm>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Content Placeholder 2">
            <a:extLst>
              <a:ext uri="{FF2B5EF4-FFF2-40B4-BE49-F238E27FC236}">
                <a16:creationId xmlns:a16="http://schemas.microsoft.com/office/drawing/2014/main" id="{AF5DAAD7-FBCF-2D0E-774F-5D66C16736FF}"/>
              </a:ext>
            </a:extLst>
          </p:cNvPr>
          <p:cNvSpPr>
            <a:spLocks noGrp="1"/>
          </p:cNvSpPr>
          <p:nvPr>
            <p:ph idx="1"/>
          </p:nvPr>
        </p:nvSpPr>
        <p:spPr>
          <a:xfrm>
            <a:off x="838199" y="1847781"/>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AE74CEB-5E53-F922-A78F-EC8A28690996}"/>
              </a:ext>
            </a:extLst>
          </p:cNvPr>
          <p:cNvSpPr>
            <a:spLocks noGrp="1"/>
          </p:cNvSpPr>
          <p:nvPr>
            <p:ph idx="11"/>
          </p:nvPr>
        </p:nvSpPr>
        <p:spPr>
          <a:xfrm>
            <a:off x="5363817" y="1847919"/>
            <a:ext cx="4379951"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467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AF37-C053-9087-7F2E-2F349EA8CB08}"/>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51D5143-2EEB-FC1E-4159-C06F33B428B1}"/>
              </a:ext>
            </a:extLst>
          </p:cNvPr>
          <p:cNvSpPr>
            <a:spLocks noGrp="1"/>
          </p:cNvSpPr>
          <p:nvPr>
            <p:ph idx="1"/>
          </p:nvPr>
        </p:nvSpPr>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FB5999-8FA6-29F9-B34A-4BA8F46DF4DB}"/>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3050815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EC10-15D9-3D74-AE56-AECBE503461A}"/>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B542FF-327C-3CCC-B411-4BF26D4085FF}"/>
              </a:ext>
            </a:extLst>
          </p:cNvPr>
          <p:cNvSpPr>
            <a:spLocks noGrp="1"/>
          </p:cNvSpPr>
          <p:nvPr>
            <p:ph sz="half" idx="1"/>
          </p:nvPr>
        </p:nvSpPr>
        <p:spPr>
          <a:xfrm>
            <a:off x="838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CC7B0-6CE5-734A-9E53-CFE9098C5374}"/>
              </a:ext>
            </a:extLst>
          </p:cNvPr>
          <p:cNvSpPr>
            <a:spLocks noGrp="1"/>
          </p:cNvSpPr>
          <p:nvPr>
            <p:ph sz="half" idx="2"/>
          </p:nvPr>
        </p:nvSpPr>
        <p:spPr>
          <a:xfrm>
            <a:off x="6172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8AA6D0E-07A4-3AFA-285B-C3FEB1DD071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2527490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EF7D-AF13-5F21-A147-2D6C424EFF25}"/>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1B65856-3965-7263-1041-E0767849799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1359949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AF37-C053-9087-7F2E-2F349EA8CB08}"/>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51D5143-2EEB-FC1E-4159-C06F33B428B1}"/>
              </a:ext>
            </a:extLst>
          </p:cNvPr>
          <p:cNvSpPr>
            <a:spLocks noGrp="1"/>
          </p:cNvSpPr>
          <p:nvPr>
            <p:ph idx="1"/>
          </p:nvPr>
        </p:nvSpPr>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FB5999-8FA6-29F9-B34A-4BA8F46DF4DB}"/>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1416319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EC10-15D9-3D74-AE56-AECBE503461A}"/>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B542FF-327C-3CCC-B411-4BF26D4085FF}"/>
              </a:ext>
            </a:extLst>
          </p:cNvPr>
          <p:cNvSpPr>
            <a:spLocks noGrp="1"/>
          </p:cNvSpPr>
          <p:nvPr>
            <p:ph sz="half" idx="1"/>
          </p:nvPr>
        </p:nvSpPr>
        <p:spPr>
          <a:xfrm>
            <a:off x="838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CC7B0-6CE5-734A-9E53-CFE9098C5374}"/>
              </a:ext>
            </a:extLst>
          </p:cNvPr>
          <p:cNvSpPr>
            <a:spLocks noGrp="1"/>
          </p:cNvSpPr>
          <p:nvPr>
            <p:ph sz="half" idx="2"/>
          </p:nvPr>
        </p:nvSpPr>
        <p:spPr>
          <a:xfrm>
            <a:off x="6172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8AA6D0E-07A4-3AFA-285B-C3FEB1DD071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3749788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EF7D-AF13-5F21-A147-2D6C424EFF25}"/>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1B65856-3965-7263-1041-E0767849799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1784348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AF37-C053-9087-7F2E-2F349EA8CB08}"/>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51D5143-2EEB-FC1E-4159-C06F33B428B1}"/>
              </a:ext>
            </a:extLst>
          </p:cNvPr>
          <p:cNvSpPr>
            <a:spLocks noGrp="1"/>
          </p:cNvSpPr>
          <p:nvPr>
            <p:ph idx="1"/>
          </p:nvPr>
        </p:nvSpPr>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FB5999-8FA6-29F9-B34A-4BA8F46DF4DB}"/>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361555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smtClean="0"/>
              <a:pPr/>
              <a:t>1/9/2025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02400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EC10-15D9-3D74-AE56-AECBE503461A}"/>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B542FF-327C-3CCC-B411-4BF26D4085FF}"/>
              </a:ext>
            </a:extLst>
          </p:cNvPr>
          <p:cNvSpPr>
            <a:spLocks noGrp="1"/>
          </p:cNvSpPr>
          <p:nvPr>
            <p:ph sz="half" idx="1"/>
          </p:nvPr>
        </p:nvSpPr>
        <p:spPr>
          <a:xfrm>
            <a:off x="838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CC7B0-6CE5-734A-9E53-CFE9098C5374}"/>
              </a:ext>
            </a:extLst>
          </p:cNvPr>
          <p:cNvSpPr>
            <a:spLocks noGrp="1"/>
          </p:cNvSpPr>
          <p:nvPr>
            <p:ph sz="half" idx="2"/>
          </p:nvPr>
        </p:nvSpPr>
        <p:spPr>
          <a:xfrm>
            <a:off x="6172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8AA6D0E-07A4-3AFA-285B-C3FEB1DD071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1816674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EF7D-AF13-5F21-A147-2D6C424EFF25}"/>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1B65856-3965-7263-1041-E0767849799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4230817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AF37-C053-9087-7F2E-2F349EA8CB08}"/>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51D5143-2EEB-FC1E-4159-C06F33B428B1}"/>
              </a:ext>
            </a:extLst>
          </p:cNvPr>
          <p:cNvSpPr>
            <a:spLocks noGrp="1"/>
          </p:cNvSpPr>
          <p:nvPr>
            <p:ph idx="1"/>
          </p:nvPr>
        </p:nvSpPr>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FB5999-8FA6-29F9-B34A-4BA8F46DF4DB}"/>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2331068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EC10-15D9-3D74-AE56-AECBE503461A}"/>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B542FF-327C-3CCC-B411-4BF26D4085FF}"/>
              </a:ext>
            </a:extLst>
          </p:cNvPr>
          <p:cNvSpPr>
            <a:spLocks noGrp="1"/>
          </p:cNvSpPr>
          <p:nvPr>
            <p:ph sz="half" idx="1"/>
          </p:nvPr>
        </p:nvSpPr>
        <p:spPr>
          <a:xfrm>
            <a:off x="838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CC7B0-6CE5-734A-9E53-CFE9098C5374}"/>
              </a:ext>
            </a:extLst>
          </p:cNvPr>
          <p:cNvSpPr>
            <a:spLocks noGrp="1"/>
          </p:cNvSpPr>
          <p:nvPr>
            <p:ph sz="half" idx="2"/>
          </p:nvPr>
        </p:nvSpPr>
        <p:spPr>
          <a:xfrm>
            <a:off x="6172200" y="1825625"/>
            <a:ext cx="5181600" cy="4351338"/>
          </a:xfrm>
        </p:spPr>
        <p:txBody>
          <a:bodyPr/>
          <a:lstStyle>
            <a:lvl1pPr>
              <a:defRPr>
                <a:solidFill>
                  <a:srgbClr val="091E40"/>
                </a:solidFill>
              </a:defRPr>
            </a:lvl1pPr>
            <a:lvl2pPr>
              <a:defRPr>
                <a:solidFill>
                  <a:srgbClr val="091E40"/>
                </a:solidFill>
              </a:defRPr>
            </a:lvl2pPr>
            <a:lvl3pPr>
              <a:defRPr>
                <a:solidFill>
                  <a:srgbClr val="091E40"/>
                </a:solidFill>
              </a:defRPr>
            </a:lvl3pPr>
            <a:lvl4pPr>
              <a:defRPr>
                <a:solidFill>
                  <a:srgbClr val="091E40"/>
                </a:solidFill>
              </a:defRPr>
            </a:lvl4pPr>
            <a:lvl5pPr>
              <a:defRPr>
                <a:solidFill>
                  <a:srgbClr val="091E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8AA6D0E-07A4-3AFA-285B-C3FEB1DD071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3613450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EF7D-AF13-5F21-A147-2D6C424EFF25}"/>
              </a:ext>
            </a:extLst>
          </p:cNvPr>
          <p:cNvSpPr>
            <a:spLocks noGrp="1"/>
          </p:cNvSpPr>
          <p:nvPr>
            <p:ph type="title"/>
          </p:nvPr>
        </p:nvSpPr>
        <p:spPr/>
        <p:txBody>
          <a:bodyPr/>
          <a:lstStyle>
            <a:lvl1pPr>
              <a:defRPr b="1">
                <a:solidFill>
                  <a:srgbClr val="091E40"/>
                </a:solidFill>
                <a:latin typeface="Cambria" panose="02040503050406030204" pitchFamily="18"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1B65856-3965-7263-1041-E0767849799F}"/>
              </a:ext>
            </a:extLst>
          </p:cNvPr>
          <p:cNvSpPr>
            <a:spLocks noGrp="1"/>
          </p:cNvSpPr>
          <p:nvPr>
            <p:ph type="sldNum" sz="quarter" idx="12"/>
          </p:nvPr>
        </p:nvSpPr>
        <p:spPr/>
        <p:txBody>
          <a:bodyPr/>
          <a:lstStyle/>
          <a:p>
            <a:fld id="{0C84303C-4F8F-0641-B15A-C082A7122BA6}" type="slidenum">
              <a:rPr lang="en-US" smtClean="0"/>
              <a:t>‹#›</a:t>
            </a:fld>
            <a:endParaRPr lang="en-US"/>
          </a:p>
        </p:txBody>
      </p:sp>
    </p:spTree>
    <p:extLst>
      <p:ext uri="{BB962C8B-B14F-4D97-AF65-F5344CB8AC3E}">
        <p14:creationId xmlns:p14="http://schemas.microsoft.com/office/powerpoint/2010/main" val="2539394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28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3614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1/9/2025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39169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1/9/2025</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97670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8.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9.jpe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10.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11.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2.jpe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13.jpe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7.xml"/><Relationship Id="rId1"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1/9/2025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531071264"/>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210800" y="0"/>
            <a:ext cx="1981200"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3363376718"/>
      </p:ext>
    </p:extLst>
  </p:cSld>
  <p:clrMap bg1="lt1" tx1="dk1" bg2="lt2" tx2="dk2" accent1="accent1" accent2="accent2" accent3="accent3" accent4="accent4" accent5="accent5" accent6="accent6" hlink="hlink" folHlink="folHlink"/>
  <p:sldLayoutIdLst>
    <p:sldLayoutId id="2147483989" r:id="rId1"/>
    <p:sldLayoutId id="2147483990" r:id="rId2"/>
  </p:sldLayoutIdLst>
  <p:hf hdr="0" dt="0"/>
  <p:txStyles>
    <p:titleStyle>
      <a:lvl1pPr algn="l" defTabSz="914400" rtl="0" eaLnBrk="1" latinLnBrk="0" hangingPunct="1">
        <a:lnSpc>
          <a:spcPct val="90000"/>
        </a:lnSpc>
        <a:spcBef>
          <a:spcPct val="0"/>
        </a:spcBef>
        <a:buNone/>
        <a:defRPr sz="4400" b="1" i="0"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0"/>
            <a:ext cx="1981200"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3868065393"/>
      </p:ext>
    </p:extLst>
  </p:cSld>
  <p:clrMap bg1="lt1" tx1="dk1" bg2="lt2" tx2="dk2" accent1="accent1" accent2="accent2" accent3="accent3" accent4="accent4" accent5="accent5" accent6="accent6" hlink="hlink" folHlink="folHlink"/>
  <p:sldLayoutIdLst>
    <p:sldLayoutId id="2147483992" r:id="rId1"/>
    <p:sldLayoutId id="2147483993"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218056" y="0"/>
            <a:ext cx="1973943"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116849188"/>
      </p:ext>
    </p:extLst>
  </p:cSld>
  <p:clrMap bg1="lt1" tx1="dk1" bg2="lt2" tx2="dk2" accent1="accent1" accent2="accent2" accent3="accent3" accent4="accent4" accent5="accent5" accent6="accent6" hlink="hlink" folHlink="folHlink"/>
  <p:sldLayoutIdLst>
    <p:sldLayoutId id="2147483995" r:id="rId1"/>
    <p:sldLayoutId id="214748399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EA1E6F-8756-34CD-F326-33740ED6827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2" name="Title Placeholder 1">
            <a:extLst>
              <a:ext uri="{FF2B5EF4-FFF2-40B4-BE49-F238E27FC236}">
                <a16:creationId xmlns:a16="http://schemas.microsoft.com/office/drawing/2014/main" id="{03C5CD29-47B3-591A-832F-89F4E30FF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26A428-EC00-E905-3D55-241189DC1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0951B-50C0-BBC1-D421-00E42C885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84303C-4F8F-0641-B15A-C082A7122BA6}" type="slidenum">
              <a:rPr lang="en-US" smtClean="0"/>
              <a:pPr/>
              <a:t>‹#›</a:t>
            </a:fld>
            <a:endParaRPr lang="en-US"/>
          </a:p>
        </p:txBody>
      </p:sp>
    </p:spTree>
    <p:extLst>
      <p:ext uri="{BB962C8B-B14F-4D97-AF65-F5344CB8AC3E}">
        <p14:creationId xmlns:p14="http://schemas.microsoft.com/office/powerpoint/2010/main" val="261448343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02E184-7FD0-21BE-D2EE-26315C9E1E46}"/>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2" name="Title Placeholder 1">
            <a:extLst>
              <a:ext uri="{FF2B5EF4-FFF2-40B4-BE49-F238E27FC236}">
                <a16:creationId xmlns:a16="http://schemas.microsoft.com/office/drawing/2014/main" id="{03C5CD29-47B3-591A-832F-89F4E30FF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26A428-EC00-E905-3D55-241189DC1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0951B-50C0-BBC1-D421-00E42C885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84303C-4F8F-0641-B15A-C082A7122BA6}" type="slidenum">
              <a:rPr lang="en-US" smtClean="0"/>
              <a:pPr/>
              <a:t>‹#›</a:t>
            </a:fld>
            <a:endParaRPr lang="en-US"/>
          </a:p>
        </p:txBody>
      </p:sp>
    </p:spTree>
    <p:extLst>
      <p:ext uri="{BB962C8B-B14F-4D97-AF65-F5344CB8AC3E}">
        <p14:creationId xmlns:p14="http://schemas.microsoft.com/office/powerpoint/2010/main" val="275617662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EA1E6F-8756-34CD-F326-33740ED6827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2" name="Title Placeholder 1">
            <a:extLst>
              <a:ext uri="{FF2B5EF4-FFF2-40B4-BE49-F238E27FC236}">
                <a16:creationId xmlns:a16="http://schemas.microsoft.com/office/drawing/2014/main" id="{03C5CD29-47B3-591A-832F-89F4E30FF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26A428-EC00-E905-3D55-241189DC1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0951B-50C0-BBC1-D421-00E42C885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84303C-4F8F-0641-B15A-C082A7122BA6}" type="slidenum">
              <a:rPr lang="en-US" smtClean="0"/>
              <a:pPr/>
              <a:t>‹#›</a:t>
            </a:fld>
            <a:endParaRPr lang="en-US"/>
          </a:p>
        </p:txBody>
      </p:sp>
    </p:spTree>
    <p:extLst>
      <p:ext uri="{BB962C8B-B14F-4D97-AF65-F5344CB8AC3E}">
        <p14:creationId xmlns:p14="http://schemas.microsoft.com/office/powerpoint/2010/main" val="1989642665"/>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EA1E6F-8756-34CD-F326-33740ED6827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0" y="6176962"/>
            <a:ext cx="12192000" cy="681037"/>
          </a:xfrm>
          <a:prstGeom prst="rect">
            <a:avLst/>
          </a:prstGeom>
        </p:spPr>
      </p:pic>
      <p:sp>
        <p:nvSpPr>
          <p:cNvPr id="2" name="Title Placeholder 1">
            <a:extLst>
              <a:ext uri="{FF2B5EF4-FFF2-40B4-BE49-F238E27FC236}">
                <a16:creationId xmlns:a16="http://schemas.microsoft.com/office/drawing/2014/main" id="{03C5CD29-47B3-591A-832F-89F4E30FF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26A428-EC00-E905-3D55-241189DC1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0951B-50C0-BBC1-D421-00E42C885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84303C-4F8F-0641-B15A-C082A7122BA6}" type="slidenum">
              <a:rPr lang="en-US" smtClean="0"/>
              <a:pPr/>
              <a:t>‹#›</a:t>
            </a:fld>
            <a:endParaRPr lang="en-US"/>
          </a:p>
        </p:txBody>
      </p:sp>
    </p:spTree>
    <p:extLst>
      <p:ext uri="{BB962C8B-B14F-4D97-AF65-F5344CB8AC3E}">
        <p14:creationId xmlns:p14="http://schemas.microsoft.com/office/powerpoint/2010/main" val="280520743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D913FD-6BED-2378-181D-E29D0B2F78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308187892"/>
      </p:ext>
    </p:extLst>
  </p:cSld>
  <p:clrMap bg1="lt1" tx1="dk1" bg2="lt2" tx2="dk2" accent1="accent1" accent2="accent2" accent3="accent3" accent4="accent4" accent5="accent5" accent6="accent6" hlink="hlink" folHlink="folHlink"/>
  <p:sldLayoutIdLst>
    <p:sldLayoutId id="2147484014"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F3BC79-7A38-F54F-537C-238A83407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7CCEAA-B7F5-5265-BDE8-7B4D313BC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29531-B7A0-0E2B-84CF-EDC0F9EBA2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70F955-34D2-4D17-9401-CEE3A48223E6}" type="datetimeFigureOut">
              <a:rPr lang="en-US" smtClean="0"/>
              <a:t>1/9/2025</a:t>
            </a:fld>
            <a:endParaRPr lang="en-US"/>
          </a:p>
        </p:txBody>
      </p:sp>
      <p:sp>
        <p:nvSpPr>
          <p:cNvPr id="5" name="Footer Placeholder 4">
            <a:extLst>
              <a:ext uri="{FF2B5EF4-FFF2-40B4-BE49-F238E27FC236}">
                <a16:creationId xmlns:a16="http://schemas.microsoft.com/office/drawing/2014/main" id="{B16DC1EF-CB9C-5BF0-5EB4-0BFD3BE6D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074C7B-8CC4-D488-0E83-E46291586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489B0F-17E4-4A81-87E5-F3BF885A7EBD}" type="slidenum">
              <a:rPr lang="en-US" smtClean="0"/>
              <a:t>‹#›</a:t>
            </a:fld>
            <a:endParaRPr lang="en-US"/>
          </a:p>
        </p:txBody>
      </p:sp>
    </p:spTree>
    <p:extLst>
      <p:ext uri="{BB962C8B-B14F-4D97-AF65-F5344CB8AC3E}">
        <p14:creationId xmlns:p14="http://schemas.microsoft.com/office/powerpoint/2010/main" val="154961838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AAD347D-5ACD-4C99-B74B-A9C85AD731AF}" type="datetimeFigureOut">
              <a:rPr lang="en-US" smtClean="0"/>
              <a:t>1/9/2025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02111984F565}" type="slidenum">
              <a:rPr lang="en-US" smtClean="0"/>
              <a:t>‹#›</a:t>
            </a:fld>
            <a:endParaRPr lang="en-US"/>
          </a:p>
        </p:txBody>
      </p:sp>
    </p:spTree>
    <p:extLst>
      <p:ext uri="{BB962C8B-B14F-4D97-AF65-F5344CB8AC3E}">
        <p14:creationId xmlns:p14="http://schemas.microsoft.com/office/powerpoint/2010/main" val="341389677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14B47D-F7F7-9519-1C55-360277D42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A0546208-D447-21F8-F369-C3DE91D37BD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8345714" cy="6858000"/>
          </a:xfrm>
          <a:prstGeom prst="rect">
            <a:avLst/>
          </a:prstGeom>
        </p:spPr>
      </p:pic>
    </p:spTree>
    <p:extLst>
      <p:ext uri="{BB962C8B-B14F-4D97-AF65-F5344CB8AC3E}">
        <p14:creationId xmlns:p14="http://schemas.microsoft.com/office/powerpoint/2010/main" val="2162836573"/>
      </p:ext>
    </p:extLst>
  </p:cSld>
  <p:clrMap bg1="lt1" tx1="dk1" bg2="lt2" tx2="dk2" accent1="accent1" accent2="accent2" accent3="accent3" accent4="accent4" accent5="accent5" accent6="accent6" hlink="hlink" folHlink="folHlink"/>
  <p:sldLayoutIdLst>
    <p:sldLayoutId id="214748397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0"/>
            <a:ext cx="1966686"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2960734392"/>
      </p:ext>
    </p:extLst>
  </p:cSld>
  <p:clrMap bg1="lt1" tx1="dk1" bg2="lt2" tx2="dk2" accent1="accent1" accent2="accent2" accent3="accent3" accent4="accent4" accent5="accent5" accent6="accent6" hlink="hlink" folHlink="folHlink"/>
  <p:sldLayoutIdLst>
    <p:sldLayoutId id="2147483974" r:id="rId1"/>
    <p:sldLayoutId id="2147483975"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210800" y="0"/>
            <a:ext cx="1981200"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332590532"/>
      </p:ext>
    </p:extLst>
  </p:cSld>
  <p:clrMap bg1="lt1" tx1="dk1" bg2="lt2" tx2="dk2" accent1="accent1" accent2="accent2" accent3="accent3" accent4="accent4" accent5="accent5" accent6="accent6" hlink="hlink" folHlink="folHlink"/>
  <p:sldLayoutIdLst>
    <p:sldLayoutId id="2147483977" r:id="rId1"/>
    <p:sldLayoutId id="2147483978" r:id="rId2"/>
  </p:sldLayoutIdLst>
  <p:hf hdr="0" dt="0"/>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2316480" y="365125"/>
            <a:ext cx="9118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2316480" y="1825625"/>
            <a:ext cx="9118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0"/>
            <a:ext cx="1973943"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4150275453"/>
      </p:ext>
    </p:extLst>
  </p:cSld>
  <p:clrMap bg1="lt1" tx1="dk1" bg2="lt2" tx2="dk2" accent1="accent1" accent2="accent2" accent3="accent3" accent4="accent4" accent5="accent5" accent6="accent6" hlink="hlink" folHlink="folHlink"/>
  <p:sldLayoutIdLst>
    <p:sldLayoutId id="2147483980" r:id="rId1"/>
    <p:sldLayoutId id="2147483981" r:id="rId2"/>
  </p:sldLayoutIdLst>
  <p:hf hdr="0" dt="0"/>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838200" y="365125"/>
            <a:ext cx="9118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838200" y="1825625"/>
            <a:ext cx="9118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218056" y="0"/>
            <a:ext cx="1973943"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3832906546"/>
      </p:ext>
    </p:extLst>
  </p:cSld>
  <p:clrMap bg1="lt1" tx1="dk1" bg2="lt2" tx2="dk2" accent1="accent1" accent2="accent2" accent3="accent3" accent4="accent4" accent5="accent5" accent6="accent6" hlink="hlink" folHlink="folHlink"/>
  <p:sldLayoutIdLst>
    <p:sldLayoutId id="2147483983" r:id="rId1"/>
    <p:sldLayoutId id="2147483984" r:id="rId2"/>
  </p:sldLayoutIdLst>
  <p:hf hdr="0" dt="0"/>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3AE90-4FE3-1266-5BE1-3039C3BB6DCD}"/>
              </a:ext>
            </a:extLst>
          </p:cNvPr>
          <p:cNvSpPr>
            <a:spLocks noGrp="1"/>
          </p:cNvSpPr>
          <p:nvPr>
            <p:ph type="title"/>
          </p:nvPr>
        </p:nvSpPr>
        <p:spPr>
          <a:xfrm>
            <a:off x="2235200" y="365125"/>
            <a:ext cx="9118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2B0E0-BD32-77FC-A266-DF04030B13D0}"/>
              </a:ext>
            </a:extLst>
          </p:cNvPr>
          <p:cNvSpPr>
            <a:spLocks noGrp="1"/>
          </p:cNvSpPr>
          <p:nvPr>
            <p:ph type="body" idx="1"/>
          </p:nvPr>
        </p:nvSpPr>
        <p:spPr>
          <a:xfrm>
            <a:off x="2235200" y="1825625"/>
            <a:ext cx="9118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206E8F0-8CFA-6C7C-A39D-E5886FAF3E6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0"/>
            <a:ext cx="1959429" cy="6858000"/>
          </a:xfrm>
          <a:prstGeom prst="rect">
            <a:avLst/>
          </a:prstGeom>
        </p:spPr>
      </p:pic>
      <p:sp>
        <p:nvSpPr>
          <p:cNvPr id="6" name="Slide Number Placeholder 5">
            <a:extLst>
              <a:ext uri="{FF2B5EF4-FFF2-40B4-BE49-F238E27FC236}">
                <a16:creationId xmlns:a16="http://schemas.microsoft.com/office/drawing/2014/main" id="{47C3ED86-DBD9-098D-40F9-667E1F10B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AD0D4EC8-4F18-C143-8976-8A4B23E43050}" type="slidenum">
              <a:rPr lang="en-US" smtClean="0"/>
              <a:pPr/>
              <a:t>‹#›</a:t>
            </a:fld>
            <a:endParaRPr lang="en-US"/>
          </a:p>
        </p:txBody>
      </p:sp>
    </p:spTree>
    <p:extLst>
      <p:ext uri="{BB962C8B-B14F-4D97-AF65-F5344CB8AC3E}">
        <p14:creationId xmlns:p14="http://schemas.microsoft.com/office/powerpoint/2010/main" val="694373112"/>
      </p:ext>
    </p:extLst>
  </p:cSld>
  <p:clrMap bg1="lt1" tx1="dk1" bg2="lt2" tx2="dk2" accent1="accent1" accent2="accent2" accent3="accent3" accent4="accent4" accent5="accent5" accent6="accent6" hlink="hlink" folHlink="folHlink"/>
  <p:sldLayoutIdLst>
    <p:sldLayoutId id="2147483986" r:id="rId1"/>
    <p:sldLayoutId id="2147483987" r:id="rId2"/>
  </p:sldLayoutIdLst>
  <p:hf hdr="0" dt="0"/>
  <p:txStyles>
    <p:titleStyle>
      <a:lvl1pPr algn="l" defTabSz="914400" rtl="0" eaLnBrk="1" latinLnBrk="0" hangingPunct="1">
        <a:lnSpc>
          <a:spcPct val="90000"/>
        </a:lnSpc>
        <a:spcBef>
          <a:spcPct val="0"/>
        </a:spcBef>
        <a:buNone/>
        <a:defRPr sz="4400" b="1" i="0"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0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9.emf"/></Relationships>
</file>

<file path=ppt/slides/_rels/slide11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7.xml"/><Relationship Id="rId1" Type="http://schemas.openxmlformats.org/officeDocument/2006/relationships/video" Target="https://www.youtube.com/embed/HkLUM1S2MXs?feature=oembed"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1.png"/><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iraq.eregulations.org/procedure/22/step/79?l=en&amp;reg=0" TargetMode="External"/><Relationship Id="rId3" Type="http://schemas.openxmlformats.org/officeDocument/2006/relationships/hyperlink" Target="http://descargas.pntic.mec.es/recursos_educativos/It_didac/Leng_ESO/2/09/06_empresarial_laboral/los_textos_empresarialeslaborales_escritos.html" TargetMode="External"/><Relationship Id="rId7" Type="http://schemas.openxmlformats.org/officeDocument/2006/relationships/hyperlink" Target="https://gymnasticscoaching.com/2016/03/01/yurchenko-mat-back-salto-challenge-2/" TargetMode="External"/><Relationship Id="rId12"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29.jpeg"/><Relationship Id="rId11" Type="http://schemas.openxmlformats.org/officeDocument/2006/relationships/hyperlink" Target="https://www.callcenteransweringserviceus.com/articles/find-time-with-a-physician-answering-service/" TargetMode="External"/><Relationship Id="rId5" Type="http://schemas.openxmlformats.org/officeDocument/2006/relationships/hyperlink" Target="https://www.rawpixel.com/search/globe" TargetMode="External"/><Relationship Id="rId10"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hyperlink" Target="https://pixabay.com/en/envelope-mail-open-envelop-mailing-345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9.jpe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https://freesvg.org/detective-ico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ocfelections.gov/" TargetMode="Externa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ocfelections.gov/"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hyperlink" Target="mailto:amy.envall@ocps.net" TargetMode="Externa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hyperlink" Target="https://www.ocps.net/UserFiles/Servers/Server_54619/File/School%20Board/Policies/Board%20Approved/KF%20Public%20Use%20of%20School%20Board%20Facilities%20(clean%20version)%20(6-11-19).pdf" TargetMode="Externa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hyperlink" Target="mailto:amy.envall@ocps.net" TargetMode="Externa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6.png"/><Relationship Id="rId9"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3.jpeg"/><Relationship Id="rId4" Type="http://schemas.openxmlformats.org/officeDocument/2006/relationships/image" Target="../media/image112.jpeg"/></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E568-4C27-0B87-F11A-409E48701169}"/>
              </a:ext>
            </a:extLst>
          </p:cNvPr>
          <p:cNvSpPr>
            <a:spLocks noGrp="1"/>
          </p:cNvSpPr>
          <p:nvPr>
            <p:ph type="title"/>
          </p:nvPr>
        </p:nvSpPr>
        <p:spPr>
          <a:xfrm>
            <a:off x="0" y="758952"/>
            <a:ext cx="3438143" cy="5340095"/>
          </a:xfrm>
        </p:spPr>
        <p:txBody>
          <a:bodyPr vert="horz" lIns="91440" tIns="45720" rIns="91440" bIns="45720" rtlCol="0">
            <a:normAutofit/>
          </a:bodyPr>
          <a:lstStyle/>
          <a:p>
            <a:pPr algn="ctr"/>
            <a:r>
              <a:rPr lang="en-US" sz="4000" b="1" cap="small" spc="-100">
                <a:solidFill>
                  <a:srgbClr val="116D30"/>
                </a:solidFill>
              </a:rPr>
              <a:t>Please silence your cell phones </a:t>
            </a:r>
          </a:p>
        </p:txBody>
      </p:sp>
      <p:sp>
        <p:nvSpPr>
          <p:cNvPr id="8" name="Content Placeholder 7">
            <a:extLst>
              <a:ext uri="{FF2B5EF4-FFF2-40B4-BE49-F238E27FC236}">
                <a16:creationId xmlns:a16="http://schemas.microsoft.com/office/drawing/2014/main" id="{80B4F117-DD92-B2C7-8CAA-32AF816D69E2}"/>
              </a:ext>
            </a:extLst>
          </p:cNvPr>
          <p:cNvSpPr txBox="1">
            <a:spLocks noGrp="1"/>
          </p:cNvSpPr>
          <p:nvPr>
            <p:ph idx="1"/>
          </p:nvPr>
        </p:nvSpPr>
        <p:spPr>
          <a:xfrm>
            <a:off x="3722963" y="868680"/>
            <a:ext cx="5171216" cy="5120640"/>
          </a:xfrm>
          <a:prstGeom prst="rect">
            <a:avLst/>
          </a:prstGeom>
        </p:spPr>
        <p:txBody>
          <a:bodyPr vert="horz" lIns="91440" tIns="45720" rIns="91440" bIns="45720" rtlCol="0">
            <a:normAutofit/>
          </a:bodyPr>
          <a:lstStyle/>
          <a:p>
            <a:pPr marL="0" indent="0" algn="ctr">
              <a:lnSpc>
                <a:spcPct val="100000"/>
              </a:lnSpc>
              <a:buNone/>
            </a:pPr>
            <a:r>
              <a:rPr lang="en-US" sz="4400"/>
              <a:t>SOE Guest </a:t>
            </a:r>
            <a:r>
              <a:rPr lang="en-US" sz="4400" err="1"/>
              <a:t>Wifi</a:t>
            </a:r>
            <a:r>
              <a:rPr lang="en-US" sz="4400"/>
              <a:t> Password:</a:t>
            </a:r>
            <a:br>
              <a:rPr lang="en-US" sz="4400"/>
            </a:br>
            <a:r>
              <a:rPr lang="en-US" sz="5400" b="1" err="1"/>
              <a:t>OrangeElection</a:t>
            </a:r>
            <a:r>
              <a:rPr lang="en-US" sz="5400" b="1"/>
              <a:t>$</a:t>
            </a:r>
            <a:endParaRPr lang="en-US" sz="4400" b="1"/>
          </a:p>
        </p:txBody>
      </p:sp>
      <p:pic>
        <p:nvPicPr>
          <p:cNvPr id="12" name="Graphic 11" descr="Wi-Fi">
            <a:extLst>
              <a:ext uri="{FF2B5EF4-FFF2-40B4-BE49-F238E27FC236}">
                <a16:creationId xmlns:a16="http://schemas.microsoft.com/office/drawing/2014/main" id="{3DF61A66-299D-0F80-62D9-E816205D95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3402" y="1591056"/>
            <a:ext cx="3474720" cy="3474720"/>
          </a:xfrm>
          <a:prstGeom prst="rect">
            <a:avLst/>
          </a:prstGeom>
        </p:spPr>
      </p:pic>
    </p:spTree>
    <p:extLst>
      <p:ext uri="{BB962C8B-B14F-4D97-AF65-F5344CB8AC3E}">
        <p14:creationId xmlns:p14="http://schemas.microsoft.com/office/powerpoint/2010/main" val="3275542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80B5C-A2E9-B409-08CB-F1598218C307}"/>
              </a:ext>
            </a:extLst>
          </p:cNvPr>
          <p:cNvSpPr/>
          <p:nvPr/>
        </p:nvSpPr>
        <p:spPr>
          <a:xfrm>
            <a:off x="9427" y="3271100"/>
            <a:ext cx="3421930" cy="3586899"/>
          </a:xfrm>
          <a:prstGeom prst="rect">
            <a:avLst/>
          </a:prstGeom>
          <a:solidFill>
            <a:srgbClr val="116D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8588203" cy="903316"/>
          </a:xfrm>
        </p:spPr>
        <p:txBody>
          <a:bodyPr/>
          <a:lstStyle/>
          <a:p>
            <a:r>
              <a:rPr lang="en-US">
                <a:solidFill>
                  <a:srgbClr val="116D30"/>
                </a:solidFill>
                <a:latin typeface="Aptos ExtraBold" panose="020B0004020202020204" pitchFamily="34" charset="0"/>
              </a:rPr>
              <a:t>Keep Your Record Current</a:t>
            </a:r>
          </a:p>
        </p:txBody>
      </p:sp>
      <p:sp>
        <p:nvSpPr>
          <p:cNvPr id="4" name="Text Placeholder 3"/>
          <p:cNvSpPr>
            <a:spLocks noGrp="1"/>
          </p:cNvSpPr>
          <p:nvPr>
            <p:ph type="body" idx="1"/>
          </p:nvPr>
        </p:nvSpPr>
        <p:spPr>
          <a:xfrm>
            <a:off x="3489223" y="1216709"/>
            <a:ext cx="8596668" cy="750002"/>
          </a:xfrm>
        </p:spPr>
        <p:txBody>
          <a:bodyPr>
            <a:noAutofit/>
          </a:bodyPr>
          <a:lstStyle/>
          <a:p>
            <a:r>
              <a:rPr lang="en-US" sz="2400">
                <a:solidFill>
                  <a:schemeClr val="tx1"/>
                </a:solidFill>
                <a:latin typeface="Constantia" panose="02030602050306030303" pitchFamily="18" charset="0"/>
              </a:rPr>
              <a:t>Keeping your voter registration information up-to-date is important!</a:t>
            </a:r>
          </a:p>
        </p:txBody>
      </p:sp>
      <p:sp>
        <p:nvSpPr>
          <p:cNvPr id="5" name="TextBox 4"/>
          <p:cNvSpPr txBox="1"/>
          <p:nvPr/>
        </p:nvSpPr>
        <p:spPr>
          <a:xfrm>
            <a:off x="3555495" y="2059092"/>
            <a:ext cx="5860472" cy="461665"/>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002060"/>
                </a:solidFill>
                <a:latin typeface="Constantia" panose="02030602050306030303" pitchFamily="18" charset="0"/>
              </a:rPr>
              <a:t>Name</a:t>
            </a:r>
          </a:p>
        </p:txBody>
      </p:sp>
      <p:sp>
        <p:nvSpPr>
          <p:cNvPr id="6" name="TextBox 5"/>
          <p:cNvSpPr txBox="1"/>
          <p:nvPr/>
        </p:nvSpPr>
        <p:spPr>
          <a:xfrm>
            <a:off x="3555495" y="2901953"/>
            <a:ext cx="5860472" cy="461665"/>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002060"/>
                </a:solidFill>
                <a:latin typeface="Constantia" panose="02030602050306030303" pitchFamily="18" charset="0"/>
              </a:rPr>
              <a:t>Address</a:t>
            </a:r>
          </a:p>
        </p:txBody>
      </p:sp>
      <p:sp>
        <p:nvSpPr>
          <p:cNvPr id="7" name="TextBox 6"/>
          <p:cNvSpPr txBox="1"/>
          <p:nvPr/>
        </p:nvSpPr>
        <p:spPr>
          <a:xfrm>
            <a:off x="3854753" y="3375482"/>
            <a:ext cx="743722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Constantia" panose="02030602050306030303" pitchFamily="18" charset="0"/>
              </a:rPr>
              <a:t>Residential address determines what you see on your ballot</a:t>
            </a:r>
          </a:p>
        </p:txBody>
      </p:sp>
      <p:sp>
        <p:nvSpPr>
          <p:cNvPr id="8" name="TextBox 7"/>
          <p:cNvSpPr txBox="1"/>
          <p:nvPr/>
        </p:nvSpPr>
        <p:spPr>
          <a:xfrm>
            <a:off x="3555495" y="3837195"/>
            <a:ext cx="5860472" cy="461665"/>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002060"/>
                </a:solidFill>
                <a:latin typeface="Constantia" panose="02030602050306030303" pitchFamily="18" charset="0"/>
              </a:rPr>
              <a:t>Political Party Affiliation</a:t>
            </a:r>
          </a:p>
        </p:txBody>
      </p:sp>
      <p:sp>
        <p:nvSpPr>
          <p:cNvPr id="9" name="TextBox 8"/>
          <p:cNvSpPr txBox="1"/>
          <p:nvPr/>
        </p:nvSpPr>
        <p:spPr>
          <a:xfrm>
            <a:off x="3854753" y="4322540"/>
            <a:ext cx="5777345"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Constantia" panose="02030602050306030303" pitchFamily="18" charset="0"/>
              </a:rPr>
              <a:t>Remember that Florida is a Closed Primary State</a:t>
            </a:r>
          </a:p>
        </p:txBody>
      </p:sp>
      <p:sp>
        <p:nvSpPr>
          <p:cNvPr id="10" name="TextBox 9"/>
          <p:cNvSpPr txBox="1"/>
          <p:nvPr/>
        </p:nvSpPr>
        <p:spPr>
          <a:xfrm>
            <a:off x="3555495" y="4864722"/>
            <a:ext cx="5860472" cy="461665"/>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002060"/>
                </a:solidFill>
                <a:latin typeface="Constantia" panose="02030602050306030303" pitchFamily="18" charset="0"/>
              </a:rPr>
              <a:t>Signature</a:t>
            </a:r>
          </a:p>
        </p:txBody>
      </p:sp>
      <p:sp>
        <p:nvSpPr>
          <p:cNvPr id="11" name="TextBox 10"/>
          <p:cNvSpPr txBox="1"/>
          <p:nvPr/>
        </p:nvSpPr>
        <p:spPr>
          <a:xfrm>
            <a:off x="3854753" y="5406904"/>
            <a:ext cx="7549368"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Constantia" panose="02030602050306030303" pitchFamily="18" charset="0"/>
              </a:rPr>
              <a:t>Signature verification at polling place and Vote-by-Mail Envelope </a:t>
            </a:r>
          </a:p>
        </p:txBody>
      </p:sp>
      <p:sp>
        <p:nvSpPr>
          <p:cNvPr id="12" name="TextBox 11"/>
          <p:cNvSpPr txBox="1"/>
          <p:nvPr/>
        </p:nvSpPr>
        <p:spPr>
          <a:xfrm>
            <a:off x="3854753" y="2428424"/>
            <a:ext cx="4821382"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Constantia" panose="02030602050306030303" pitchFamily="18" charset="0"/>
              </a:rPr>
              <a:t>Maiden vs. Married; Jr. vs. Sr.</a:t>
            </a:r>
          </a:p>
        </p:txBody>
      </p:sp>
      <p:sp>
        <p:nvSpPr>
          <p:cNvPr id="13" name="Rounded Rectangle 12"/>
          <p:cNvSpPr/>
          <p:nvPr/>
        </p:nvSpPr>
        <p:spPr>
          <a:xfrm>
            <a:off x="336431" y="2797756"/>
            <a:ext cx="2587924" cy="939389"/>
          </a:xfrm>
          <a:prstGeom prst="roundRect">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haroni" panose="020F0502020204030204" pitchFamily="2" charset="-79"/>
                <a:cs typeface="Aharoni" panose="020F0502020204030204" pitchFamily="2" charset="-79"/>
              </a:rPr>
              <a:t>UP-TO-DATE</a:t>
            </a:r>
          </a:p>
        </p:txBody>
      </p:sp>
    </p:spTree>
    <p:extLst>
      <p:ext uri="{BB962C8B-B14F-4D97-AF65-F5344CB8AC3E}">
        <p14:creationId xmlns:p14="http://schemas.microsoft.com/office/powerpoint/2010/main" val="1519170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6622-7111-D1F7-FB91-D67764DC2C28}"/>
              </a:ext>
            </a:extLst>
          </p:cNvPr>
          <p:cNvSpPr>
            <a:spLocks noGrp="1"/>
          </p:cNvSpPr>
          <p:nvPr>
            <p:ph type="title"/>
          </p:nvPr>
        </p:nvSpPr>
        <p:spPr/>
        <p:txBody>
          <a:bodyPr/>
          <a:lstStyle/>
          <a:p>
            <a:r>
              <a:rPr lang="en-US"/>
              <a:t>Voter Turnout: All Methods</a:t>
            </a:r>
          </a:p>
        </p:txBody>
      </p:sp>
      <p:pic>
        <p:nvPicPr>
          <p:cNvPr id="4" name="Picture 3" descr="A screenshot of a web page&#10;&#10;Description automatically generated">
            <a:extLst>
              <a:ext uri="{FF2B5EF4-FFF2-40B4-BE49-F238E27FC236}">
                <a16:creationId xmlns:a16="http://schemas.microsoft.com/office/drawing/2014/main" id="{4A226B4E-CDA1-8E69-AED1-1F62ECC43820}"/>
              </a:ext>
            </a:extLst>
          </p:cNvPr>
          <p:cNvPicPr>
            <a:picLocks noChangeAspect="1"/>
          </p:cNvPicPr>
          <p:nvPr/>
        </p:nvPicPr>
        <p:blipFill>
          <a:blip r:embed="rId2"/>
          <a:stretch>
            <a:fillRect/>
          </a:stretch>
        </p:blipFill>
        <p:spPr>
          <a:xfrm>
            <a:off x="3478558" y="950379"/>
            <a:ext cx="8309941" cy="4951521"/>
          </a:xfrm>
          <a:prstGeom prst="rect">
            <a:avLst/>
          </a:prstGeom>
        </p:spPr>
      </p:pic>
      <p:pic>
        <p:nvPicPr>
          <p:cNvPr id="5" name="Picture 4">
            <a:extLst>
              <a:ext uri="{FF2B5EF4-FFF2-40B4-BE49-F238E27FC236}">
                <a16:creationId xmlns:a16="http://schemas.microsoft.com/office/drawing/2014/main" id="{11DCD679-8E2C-56FB-2398-BB96D0706E39}"/>
              </a:ext>
            </a:extLst>
          </p:cNvPr>
          <p:cNvPicPr>
            <a:picLocks noChangeAspect="1"/>
          </p:cNvPicPr>
          <p:nvPr/>
        </p:nvPicPr>
        <p:blipFill>
          <a:blip r:embed="rId3"/>
          <a:stretch>
            <a:fillRect/>
          </a:stretch>
        </p:blipFill>
        <p:spPr>
          <a:xfrm>
            <a:off x="3465416" y="950378"/>
            <a:ext cx="1638087" cy="878421"/>
          </a:xfrm>
          <a:prstGeom prst="rect">
            <a:avLst/>
          </a:prstGeom>
        </p:spPr>
      </p:pic>
    </p:spTree>
    <p:extLst>
      <p:ext uri="{BB962C8B-B14F-4D97-AF65-F5344CB8AC3E}">
        <p14:creationId xmlns:p14="http://schemas.microsoft.com/office/powerpoint/2010/main" val="2780571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6622-7111-D1F7-FB91-D67764DC2C28}"/>
              </a:ext>
            </a:extLst>
          </p:cNvPr>
          <p:cNvSpPr>
            <a:spLocks noGrp="1"/>
          </p:cNvSpPr>
          <p:nvPr>
            <p:ph type="title"/>
          </p:nvPr>
        </p:nvSpPr>
        <p:spPr/>
        <p:txBody>
          <a:bodyPr/>
          <a:lstStyle/>
          <a:p>
            <a:r>
              <a:rPr lang="en-US"/>
              <a:t>Voter Turnout: All Methods (continued)</a:t>
            </a:r>
          </a:p>
        </p:txBody>
      </p:sp>
      <p:pic>
        <p:nvPicPr>
          <p:cNvPr id="4" name="Picture 3" descr="A screenshot of a web page&#10;&#10;Description automatically generated">
            <a:extLst>
              <a:ext uri="{FF2B5EF4-FFF2-40B4-BE49-F238E27FC236}">
                <a16:creationId xmlns:a16="http://schemas.microsoft.com/office/drawing/2014/main" id="{4A226B4E-CDA1-8E69-AED1-1F62ECC43820}"/>
              </a:ext>
            </a:extLst>
          </p:cNvPr>
          <p:cNvPicPr>
            <a:picLocks noChangeAspect="1"/>
          </p:cNvPicPr>
          <p:nvPr/>
        </p:nvPicPr>
        <p:blipFill>
          <a:blip r:embed="rId2"/>
          <a:stretch>
            <a:fillRect/>
          </a:stretch>
        </p:blipFill>
        <p:spPr>
          <a:xfrm>
            <a:off x="3489291" y="896717"/>
            <a:ext cx="8245547" cy="4972986"/>
          </a:xfrm>
          <a:prstGeom prst="rect">
            <a:avLst/>
          </a:prstGeom>
        </p:spPr>
      </p:pic>
      <p:pic>
        <p:nvPicPr>
          <p:cNvPr id="3" name="Picture 2">
            <a:extLst>
              <a:ext uri="{FF2B5EF4-FFF2-40B4-BE49-F238E27FC236}">
                <a16:creationId xmlns:a16="http://schemas.microsoft.com/office/drawing/2014/main" id="{0F02CA04-4D6F-FAE3-131E-9DA153B0DB16}"/>
              </a:ext>
            </a:extLst>
          </p:cNvPr>
          <p:cNvPicPr>
            <a:picLocks noChangeAspect="1"/>
          </p:cNvPicPr>
          <p:nvPr/>
        </p:nvPicPr>
        <p:blipFill>
          <a:blip r:embed="rId3"/>
          <a:stretch>
            <a:fillRect/>
          </a:stretch>
        </p:blipFill>
        <p:spPr>
          <a:xfrm>
            <a:off x="3465416" y="950379"/>
            <a:ext cx="1638087" cy="819044"/>
          </a:xfrm>
          <a:prstGeom prst="rect">
            <a:avLst/>
          </a:prstGeom>
        </p:spPr>
      </p:pic>
    </p:spTree>
    <p:extLst>
      <p:ext uri="{BB962C8B-B14F-4D97-AF65-F5344CB8AC3E}">
        <p14:creationId xmlns:p14="http://schemas.microsoft.com/office/powerpoint/2010/main" val="34775635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6622-7111-D1F7-FB91-D67764DC2C28}"/>
              </a:ext>
            </a:extLst>
          </p:cNvPr>
          <p:cNvSpPr>
            <a:spLocks noGrp="1"/>
          </p:cNvSpPr>
          <p:nvPr>
            <p:ph type="title"/>
          </p:nvPr>
        </p:nvSpPr>
        <p:spPr/>
        <p:txBody>
          <a:bodyPr/>
          <a:lstStyle/>
          <a:p>
            <a:r>
              <a:rPr lang="en-US"/>
              <a:t>Voter Turnout: All Methods (continued)</a:t>
            </a:r>
          </a:p>
        </p:txBody>
      </p:sp>
      <p:pic>
        <p:nvPicPr>
          <p:cNvPr id="4" name="Picture 3" descr="A screenshot of a web page&#10;&#10;Description automatically generated">
            <a:extLst>
              <a:ext uri="{FF2B5EF4-FFF2-40B4-BE49-F238E27FC236}">
                <a16:creationId xmlns:a16="http://schemas.microsoft.com/office/drawing/2014/main" id="{4A226B4E-CDA1-8E69-AED1-1F62ECC43820}"/>
              </a:ext>
            </a:extLst>
          </p:cNvPr>
          <p:cNvPicPr>
            <a:picLocks noChangeAspect="1"/>
          </p:cNvPicPr>
          <p:nvPr/>
        </p:nvPicPr>
        <p:blipFill>
          <a:blip r:embed="rId2"/>
          <a:stretch>
            <a:fillRect/>
          </a:stretch>
        </p:blipFill>
        <p:spPr>
          <a:xfrm>
            <a:off x="3540605" y="961112"/>
            <a:ext cx="8175114" cy="4994450"/>
          </a:xfrm>
          <a:prstGeom prst="rect">
            <a:avLst/>
          </a:prstGeom>
        </p:spPr>
      </p:pic>
      <p:pic>
        <p:nvPicPr>
          <p:cNvPr id="3" name="Picture 2">
            <a:extLst>
              <a:ext uri="{FF2B5EF4-FFF2-40B4-BE49-F238E27FC236}">
                <a16:creationId xmlns:a16="http://schemas.microsoft.com/office/drawing/2014/main" id="{0A32DEE2-01A0-6BA0-475D-A1C0B241E3CF}"/>
              </a:ext>
            </a:extLst>
          </p:cNvPr>
          <p:cNvPicPr>
            <a:picLocks noChangeAspect="1"/>
          </p:cNvPicPr>
          <p:nvPr/>
        </p:nvPicPr>
        <p:blipFill>
          <a:blip r:embed="rId3"/>
          <a:stretch>
            <a:fillRect/>
          </a:stretch>
        </p:blipFill>
        <p:spPr>
          <a:xfrm>
            <a:off x="3540605" y="961111"/>
            <a:ext cx="1638087" cy="843937"/>
          </a:xfrm>
          <a:prstGeom prst="rect">
            <a:avLst/>
          </a:prstGeom>
        </p:spPr>
      </p:pic>
    </p:spTree>
    <p:extLst>
      <p:ext uri="{BB962C8B-B14F-4D97-AF65-F5344CB8AC3E}">
        <p14:creationId xmlns:p14="http://schemas.microsoft.com/office/powerpoint/2010/main" val="7022183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6622-7111-D1F7-FB91-D67764DC2C28}"/>
              </a:ext>
            </a:extLst>
          </p:cNvPr>
          <p:cNvSpPr>
            <a:spLocks noGrp="1"/>
          </p:cNvSpPr>
          <p:nvPr>
            <p:ph type="title"/>
          </p:nvPr>
        </p:nvSpPr>
        <p:spPr/>
        <p:txBody>
          <a:bodyPr/>
          <a:lstStyle/>
          <a:p>
            <a:r>
              <a:rPr lang="en-US"/>
              <a:t>Voter Turnout: All Methods (continued)</a:t>
            </a:r>
          </a:p>
        </p:txBody>
      </p:sp>
      <p:pic>
        <p:nvPicPr>
          <p:cNvPr id="4" name="Picture 3" descr="A screenshot of a voting site&#10;&#10;Description automatically generated">
            <a:extLst>
              <a:ext uri="{FF2B5EF4-FFF2-40B4-BE49-F238E27FC236}">
                <a16:creationId xmlns:a16="http://schemas.microsoft.com/office/drawing/2014/main" id="{4A226B4E-CDA1-8E69-AED1-1F62ECC43820}"/>
              </a:ext>
            </a:extLst>
          </p:cNvPr>
          <p:cNvPicPr>
            <a:picLocks noChangeAspect="1"/>
          </p:cNvPicPr>
          <p:nvPr/>
        </p:nvPicPr>
        <p:blipFill>
          <a:blip r:embed="rId2"/>
          <a:stretch>
            <a:fillRect/>
          </a:stretch>
        </p:blipFill>
        <p:spPr>
          <a:xfrm>
            <a:off x="3608293" y="853788"/>
            <a:ext cx="7975343" cy="5133971"/>
          </a:xfrm>
          <a:prstGeom prst="rect">
            <a:avLst/>
          </a:prstGeom>
        </p:spPr>
      </p:pic>
      <p:pic>
        <p:nvPicPr>
          <p:cNvPr id="3" name="Picture 2">
            <a:extLst>
              <a:ext uri="{FF2B5EF4-FFF2-40B4-BE49-F238E27FC236}">
                <a16:creationId xmlns:a16="http://schemas.microsoft.com/office/drawing/2014/main" id="{1CAB20A6-2B2D-2EC4-08D6-7A4355ED0FE3}"/>
              </a:ext>
            </a:extLst>
          </p:cNvPr>
          <p:cNvPicPr>
            <a:picLocks noChangeAspect="1"/>
          </p:cNvPicPr>
          <p:nvPr/>
        </p:nvPicPr>
        <p:blipFill>
          <a:blip r:embed="rId3"/>
          <a:stretch>
            <a:fillRect/>
          </a:stretch>
        </p:blipFill>
        <p:spPr>
          <a:xfrm>
            <a:off x="3584543" y="870241"/>
            <a:ext cx="1638087" cy="819044"/>
          </a:xfrm>
          <a:prstGeom prst="rect">
            <a:avLst/>
          </a:prstGeom>
        </p:spPr>
      </p:pic>
    </p:spTree>
    <p:extLst>
      <p:ext uri="{BB962C8B-B14F-4D97-AF65-F5344CB8AC3E}">
        <p14:creationId xmlns:p14="http://schemas.microsoft.com/office/powerpoint/2010/main" val="21813839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Description automatically generated">
            <a:extLst>
              <a:ext uri="{FF2B5EF4-FFF2-40B4-BE49-F238E27FC236}">
                <a16:creationId xmlns:a16="http://schemas.microsoft.com/office/drawing/2014/main" id="{76F4AA36-BCF8-97A6-2603-15EE620468E2}"/>
              </a:ext>
            </a:extLst>
          </p:cNvPr>
          <p:cNvPicPr>
            <a:picLocks noChangeAspect="1"/>
          </p:cNvPicPr>
          <p:nvPr/>
        </p:nvPicPr>
        <p:blipFill>
          <a:blip r:embed="rId2"/>
          <a:stretch>
            <a:fillRect/>
          </a:stretch>
        </p:blipFill>
        <p:spPr>
          <a:xfrm>
            <a:off x="3494423" y="1200781"/>
            <a:ext cx="8246625" cy="4454856"/>
          </a:xfrm>
          <a:prstGeom prst="rect">
            <a:avLst/>
          </a:prstGeom>
        </p:spPr>
      </p:pic>
      <p:sp>
        <p:nvSpPr>
          <p:cNvPr id="2" name="Title 1">
            <a:extLst>
              <a:ext uri="{FF2B5EF4-FFF2-40B4-BE49-F238E27FC236}">
                <a16:creationId xmlns:a16="http://schemas.microsoft.com/office/drawing/2014/main" id="{23625544-A1C6-E78A-FBD6-CE958159FBEC}"/>
              </a:ext>
            </a:extLst>
          </p:cNvPr>
          <p:cNvSpPr>
            <a:spLocks noGrp="1"/>
          </p:cNvSpPr>
          <p:nvPr>
            <p:ph type="title"/>
          </p:nvPr>
        </p:nvSpPr>
        <p:spPr/>
        <p:txBody>
          <a:bodyPr/>
          <a:lstStyle/>
          <a:p>
            <a:r>
              <a:rPr lang="en-US"/>
              <a:t>Election Results</a:t>
            </a:r>
          </a:p>
        </p:txBody>
      </p:sp>
      <p:pic>
        <p:nvPicPr>
          <p:cNvPr id="3" name="Picture 2">
            <a:extLst>
              <a:ext uri="{FF2B5EF4-FFF2-40B4-BE49-F238E27FC236}">
                <a16:creationId xmlns:a16="http://schemas.microsoft.com/office/drawing/2014/main" id="{76C06C11-E94E-48DF-8F8C-3026CEFEEA88}"/>
              </a:ext>
            </a:extLst>
          </p:cNvPr>
          <p:cNvPicPr>
            <a:picLocks noChangeAspect="1"/>
          </p:cNvPicPr>
          <p:nvPr/>
        </p:nvPicPr>
        <p:blipFill>
          <a:blip r:embed="rId3"/>
          <a:stretch>
            <a:fillRect/>
          </a:stretch>
        </p:blipFill>
        <p:spPr>
          <a:xfrm>
            <a:off x="3494423" y="1413516"/>
            <a:ext cx="1638087" cy="819044"/>
          </a:xfrm>
          <a:prstGeom prst="rect">
            <a:avLst/>
          </a:prstGeom>
        </p:spPr>
      </p:pic>
      <p:pic>
        <p:nvPicPr>
          <p:cNvPr id="5" name="Picture 4">
            <a:extLst>
              <a:ext uri="{FF2B5EF4-FFF2-40B4-BE49-F238E27FC236}">
                <a16:creationId xmlns:a16="http://schemas.microsoft.com/office/drawing/2014/main" id="{5A121DA7-81A9-1DB6-86CA-ABA4115DD142}"/>
              </a:ext>
            </a:extLst>
          </p:cNvPr>
          <p:cNvPicPr>
            <a:picLocks noChangeAspect="1"/>
          </p:cNvPicPr>
          <p:nvPr/>
        </p:nvPicPr>
        <p:blipFill>
          <a:blip r:embed="rId4"/>
          <a:stretch>
            <a:fillRect/>
          </a:stretch>
        </p:blipFill>
        <p:spPr>
          <a:xfrm>
            <a:off x="3577169" y="2902821"/>
            <a:ext cx="8081131" cy="2666706"/>
          </a:xfrm>
          <a:prstGeom prst="rect">
            <a:avLst/>
          </a:prstGeom>
        </p:spPr>
      </p:pic>
    </p:spTree>
    <p:extLst>
      <p:ext uri="{BB962C8B-B14F-4D97-AF65-F5344CB8AC3E}">
        <p14:creationId xmlns:p14="http://schemas.microsoft.com/office/powerpoint/2010/main" val="2043700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5544-A1C6-E78A-FBD6-CE958159FBEC}"/>
              </a:ext>
            </a:extLst>
          </p:cNvPr>
          <p:cNvSpPr>
            <a:spLocks noGrp="1"/>
          </p:cNvSpPr>
          <p:nvPr>
            <p:ph type="title"/>
          </p:nvPr>
        </p:nvSpPr>
        <p:spPr/>
        <p:txBody>
          <a:bodyPr/>
          <a:lstStyle/>
          <a:p>
            <a:r>
              <a:rPr lang="en-US"/>
              <a:t>Election Results</a:t>
            </a:r>
          </a:p>
        </p:txBody>
      </p:sp>
      <p:pic>
        <p:nvPicPr>
          <p:cNvPr id="4" name="Picture 3" descr="A screenshot of a voting results&#10;&#10;Description automatically generated">
            <a:extLst>
              <a:ext uri="{FF2B5EF4-FFF2-40B4-BE49-F238E27FC236}">
                <a16:creationId xmlns:a16="http://schemas.microsoft.com/office/drawing/2014/main" id="{0A84429B-7AEF-A97E-91C3-5759F0E5BEE4}"/>
              </a:ext>
            </a:extLst>
          </p:cNvPr>
          <p:cNvPicPr>
            <a:picLocks noChangeAspect="1"/>
          </p:cNvPicPr>
          <p:nvPr/>
        </p:nvPicPr>
        <p:blipFill>
          <a:blip r:embed="rId2"/>
          <a:stretch>
            <a:fillRect/>
          </a:stretch>
        </p:blipFill>
        <p:spPr>
          <a:xfrm>
            <a:off x="3506283" y="790440"/>
            <a:ext cx="8233964" cy="5250539"/>
          </a:xfrm>
          <a:prstGeom prst="rect">
            <a:avLst/>
          </a:prstGeom>
        </p:spPr>
      </p:pic>
    </p:spTree>
    <p:extLst>
      <p:ext uri="{BB962C8B-B14F-4D97-AF65-F5344CB8AC3E}">
        <p14:creationId xmlns:p14="http://schemas.microsoft.com/office/powerpoint/2010/main" val="39947240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5544-A1C6-E78A-FBD6-CE958159FBEC}"/>
              </a:ext>
            </a:extLst>
          </p:cNvPr>
          <p:cNvSpPr>
            <a:spLocks noGrp="1"/>
          </p:cNvSpPr>
          <p:nvPr>
            <p:ph type="title"/>
          </p:nvPr>
        </p:nvSpPr>
        <p:spPr/>
        <p:txBody>
          <a:bodyPr/>
          <a:lstStyle/>
          <a:p>
            <a:r>
              <a:rPr lang="en-US"/>
              <a:t>Election Results</a:t>
            </a:r>
          </a:p>
        </p:txBody>
      </p:sp>
      <p:pic>
        <p:nvPicPr>
          <p:cNvPr id="4" name="Picture 3" descr="A screenshot of a voting results&#10;&#10;Description automatically generated">
            <a:extLst>
              <a:ext uri="{FF2B5EF4-FFF2-40B4-BE49-F238E27FC236}">
                <a16:creationId xmlns:a16="http://schemas.microsoft.com/office/drawing/2014/main" id="{0A84429B-7AEF-A97E-91C3-5759F0E5BEE4}"/>
              </a:ext>
            </a:extLst>
          </p:cNvPr>
          <p:cNvPicPr>
            <a:picLocks noChangeAspect="1"/>
          </p:cNvPicPr>
          <p:nvPr/>
        </p:nvPicPr>
        <p:blipFill>
          <a:blip r:embed="rId2"/>
          <a:stretch>
            <a:fillRect/>
          </a:stretch>
        </p:blipFill>
        <p:spPr>
          <a:xfrm>
            <a:off x="3760157" y="822637"/>
            <a:ext cx="7747678" cy="5400792"/>
          </a:xfrm>
          <a:prstGeom prst="rect">
            <a:avLst/>
          </a:prstGeom>
        </p:spPr>
      </p:pic>
    </p:spTree>
    <p:extLst>
      <p:ext uri="{BB962C8B-B14F-4D97-AF65-F5344CB8AC3E}">
        <p14:creationId xmlns:p14="http://schemas.microsoft.com/office/powerpoint/2010/main" val="1076708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5544-A1C6-E78A-FBD6-CE958159FBEC}"/>
              </a:ext>
            </a:extLst>
          </p:cNvPr>
          <p:cNvSpPr>
            <a:spLocks noGrp="1"/>
          </p:cNvSpPr>
          <p:nvPr>
            <p:ph type="title"/>
          </p:nvPr>
        </p:nvSpPr>
        <p:spPr/>
        <p:txBody>
          <a:bodyPr/>
          <a:lstStyle/>
          <a:p>
            <a:r>
              <a:rPr lang="en-US"/>
              <a:t>Election Results</a:t>
            </a:r>
          </a:p>
        </p:txBody>
      </p:sp>
      <p:pic>
        <p:nvPicPr>
          <p:cNvPr id="4" name="Picture 3">
            <a:extLst>
              <a:ext uri="{FF2B5EF4-FFF2-40B4-BE49-F238E27FC236}">
                <a16:creationId xmlns:a16="http://schemas.microsoft.com/office/drawing/2014/main" id="{0A84429B-7AEF-A97E-91C3-5759F0E5BEE4}"/>
              </a:ext>
            </a:extLst>
          </p:cNvPr>
          <p:cNvPicPr>
            <a:picLocks noChangeAspect="1"/>
          </p:cNvPicPr>
          <p:nvPr/>
        </p:nvPicPr>
        <p:blipFill>
          <a:blip r:embed="rId2"/>
          <a:stretch>
            <a:fillRect/>
          </a:stretch>
        </p:blipFill>
        <p:spPr>
          <a:xfrm>
            <a:off x="4384165" y="822959"/>
            <a:ext cx="6499662" cy="5400148"/>
          </a:xfrm>
          <a:prstGeom prst="rect">
            <a:avLst/>
          </a:prstGeom>
        </p:spPr>
      </p:pic>
    </p:spTree>
    <p:extLst>
      <p:ext uri="{BB962C8B-B14F-4D97-AF65-F5344CB8AC3E}">
        <p14:creationId xmlns:p14="http://schemas.microsoft.com/office/powerpoint/2010/main" val="33629296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5544-A1C6-E78A-FBD6-CE958159FBEC}"/>
              </a:ext>
            </a:extLst>
          </p:cNvPr>
          <p:cNvSpPr>
            <a:spLocks noGrp="1"/>
          </p:cNvSpPr>
          <p:nvPr>
            <p:ph type="title"/>
          </p:nvPr>
        </p:nvSpPr>
        <p:spPr/>
        <p:txBody>
          <a:bodyPr/>
          <a:lstStyle/>
          <a:p>
            <a:r>
              <a:rPr lang="en-US"/>
              <a:t>Election Results - Reporting</a:t>
            </a:r>
          </a:p>
        </p:txBody>
      </p:sp>
      <p:pic>
        <p:nvPicPr>
          <p:cNvPr id="4" name="Picture 3" descr="A screenshot of a report&#10;&#10;Description automatically generated">
            <a:extLst>
              <a:ext uri="{FF2B5EF4-FFF2-40B4-BE49-F238E27FC236}">
                <a16:creationId xmlns:a16="http://schemas.microsoft.com/office/drawing/2014/main" id="{0A84429B-7AEF-A97E-91C3-5759F0E5BEE4}"/>
              </a:ext>
            </a:extLst>
          </p:cNvPr>
          <p:cNvPicPr>
            <a:picLocks noChangeAspect="1"/>
          </p:cNvPicPr>
          <p:nvPr/>
        </p:nvPicPr>
        <p:blipFill>
          <a:blip r:embed="rId2"/>
          <a:stretch>
            <a:fillRect/>
          </a:stretch>
        </p:blipFill>
        <p:spPr>
          <a:xfrm>
            <a:off x="4089184" y="190661"/>
            <a:ext cx="5825026" cy="6462084"/>
          </a:xfrm>
          <a:prstGeom prst="rect">
            <a:avLst/>
          </a:prstGeom>
        </p:spPr>
      </p:pic>
    </p:spTree>
    <p:extLst>
      <p:ext uri="{BB962C8B-B14F-4D97-AF65-F5344CB8AC3E}">
        <p14:creationId xmlns:p14="http://schemas.microsoft.com/office/powerpoint/2010/main" val="41110635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488E6146-1C0A-4739-84A4-CE454A7B2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DEB6074F-588E-81A1-3BB1-7833B0030679}"/>
              </a:ext>
            </a:extLst>
          </p:cNvPr>
          <p:cNvPicPr>
            <a:picLocks noChangeAspect="1"/>
          </p:cNvPicPr>
          <p:nvPr/>
        </p:nvPicPr>
        <p:blipFill>
          <a:blip r:embed="rId3"/>
          <a:srcRect l="8445" r="-1"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56DB519C-E7E6-4ED7-8440-9702C7004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129873" cy="1852186"/>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71F03F-2AA9-B727-1212-9D8164DE8C2D}"/>
              </a:ext>
            </a:extLst>
          </p:cNvPr>
          <p:cNvSpPr>
            <a:spLocks noGrp="1"/>
          </p:cNvSpPr>
          <p:nvPr>
            <p:ph type="title"/>
          </p:nvPr>
        </p:nvSpPr>
        <p:spPr>
          <a:xfrm>
            <a:off x="1069848" y="4590661"/>
            <a:ext cx="6830299" cy="1065690"/>
          </a:xfrm>
        </p:spPr>
        <p:txBody>
          <a:bodyPr vert="horz" lIns="91440" tIns="45720" rIns="91440" bIns="45720" rtlCol="0" anchor="b">
            <a:normAutofit/>
          </a:bodyPr>
          <a:lstStyle/>
          <a:p>
            <a:r>
              <a:rPr lang="en-US" sz="3400" spc="-100"/>
              <a:t>Historic Election Results and Turnout</a:t>
            </a:r>
          </a:p>
        </p:txBody>
      </p:sp>
    </p:spTree>
    <p:extLst>
      <p:ext uri="{BB962C8B-B14F-4D97-AF65-F5344CB8AC3E}">
        <p14:creationId xmlns:p14="http://schemas.microsoft.com/office/powerpoint/2010/main" val="18502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23" y="1557147"/>
            <a:ext cx="3165894" cy="2898475"/>
          </a:xfrm>
        </p:spPr>
        <p:txBody>
          <a:bodyPr>
            <a:normAutofit fontScale="90000"/>
          </a:bodyPr>
          <a:lstStyle/>
          <a:p>
            <a:pPr algn="ctr"/>
            <a:r>
              <a:rPr lang="en-US" sz="4800">
                <a:solidFill>
                  <a:schemeClr val="bg1"/>
                </a:solidFill>
                <a:latin typeface="Constantia" panose="02030602050306030303" pitchFamily="18" charset="0"/>
              </a:rPr>
              <a:t>Registration Deadline</a:t>
            </a:r>
            <a:br>
              <a:rPr lang="en-US" sz="4800">
                <a:solidFill>
                  <a:schemeClr val="bg1"/>
                </a:solidFill>
                <a:latin typeface="Constantia" panose="02030602050306030303" pitchFamily="18" charset="0"/>
              </a:rPr>
            </a:br>
            <a:br>
              <a:rPr lang="en-US" sz="4800">
                <a:solidFill>
                  <a:schemeClr val="bg1"/>
                </a:solidFill>
                <a:latin typeface="Constantia" panose="02030602050306030303" pitchFamily="18" charset="0"/>
              </a:rPr>
            </a:br>
            <a:r>
              <a:rPr lang="en-US" sz="4000">
                <a:solidFill>
                  <a:srgbClr val="002060"/>
                </a:solidFill>
                <a:latin typeface="Constantia" panose="02030602050306030303" pitchFamily="18" charset="0"/>
              </a:rPr>
              <a:t>“Book Closing”</a:t>
            </a:r>
          </a:p>
        </p:txBody>
      </p:sp>
      <p:sp>
        <p:nvSpPr>
          <p:cNvPr id="3" name="Text Placeholder 2"/>
          <p:cNvSpPr>
            <a:spLocks noGrp="1"/>
          </p:cNvSpPr>
          <p:nvPr>
            <p:ph type="body" idx="1"/>
          </p:nvPr>
        </p:nvSpPr>
        <p:spPr>
          <a:xfrm>
            <a:off x="3778369" y="1033338"/>
            <a:ext cx="5495633" cy="2006136"/>
          </a:xfrm>
        </p:spPr>
        <p:txBody>
          <a:bodyPr>
            <a:normAutofit/>
          </a:bodyPr>
          <a:lstStyle/>
          <a:p>
            <a:r>
              <a:rPr lang="en-US" sz="3200">
                <a:solidFill>
                  <a:srgbClr val="116D30"/>
                </a:solidFill>
                <a:latin typeface="Constantia"/>
              </a:rPr>
              <a:t>29 days before an election</a:t>
            </a:r>
            <a:endParaRPr lang="en-US" sz="3200">
              <a:latin typeface="Constantia"/>
            </a:endParaRPr>
          </a:p>
          <a:p>
            <a:pPr marL="800100" lvl="1" indent="-342900">
              <a:buFont typeface="Arial" panose="020B0604020202020204" pitchFamily="34" charset="0"/>
              <a:buChar char="•"/>
            </a:pPr>
            <a:r>
              <a:rPr lang="en-US" sz="2800">
                <a:solidFill>
                  <a:schemeClr val="tx1">
                    <a:lumMod val="65000"/>
                    <a:lumOff val="35000"/>
                  </a:schemeClr>
                </a:solidFill>
                <a:latin typeface="Constantia"/>
              </a:rPr>
              <a:t>New registrations</a:t>
            </a:r>
          </a:p>
          <a:p>
            <a:pPr marL="800100" lvl="1" indent="-342900">
              <a:buFont typeface="Arial" panose="020B0604020202020204" pitchFamily="34" charset="0"/>
              <a:buChar char="•"/>
            </a:pPr>
            <a:r>
              <a:rPr lang="en-US" sz="2800">
                <a:solidFill>
                  <a:schemeClr val="tx1">
                    <a:lumMod val="65000"/>
                    <a:lumOff val="35000"/>
                  </a:schemeClr>
                </a:solidFill>
                <a:latin typeface="Constantia"/>
              </a:rPr>
              <a:t>Party changes prior to a partisan primary</a:t>
            </a:r>
          </a:p>
          <a:p>
            <a:pPr marL="342900" indent="-342900">
              <a:buFont typeface="Arial" panose="020B0604020202020204" pitchFamily="34" charset="0"/>
              <a:buChar char="•"/>
            </a:pPr>
            <a:endParaRPr lang="en-US">
              <a:latin typeface="Constantia" panose="02030602050306030303" pitchFamily="18" charset="0"/>
            </a:endParaRPr>
          </a:p>
          <a:p>
            <a:pPr marL="342900" indent="-342900">
              <a:buFont typeface="Arial" panose="020B0604020202020204" pitchFamily="34" charset="0"/>
              <a:buChar char="•"/>
            </a:pPr>
            <a:endParaRPr lang="en-US">
              <a:latin typeface="Constantia" panose="02030602050306030303" pitchFamily="18" charset="0"/>
            </a:endParaRPr>
          </a:p>
          <a:p>
            <a:pPr lvl="1"/>
            <a:endParaRPr lang="en-US">
              <a:latin typeface="Constantia" panose="02030602050306030303" pitchFamily="18" charset="0"/>
            </a:endParaRPr>
          </a:p>
        </p:txBody>
      </p:sp>
      <p:sp>
        <p:nvSpPr>
          <p:cNvPr id="7" name="Title 1"/>
          <p:cNvSpPr txBox="1">
            <a:spLocks/>
          </p:cNvSpPr>
          <p:nvPr/>
        </p:nvSpPr>
        <p:spPr>
          <a:xfrm>
            <a:off x="4240055" y="3332240"/>
            <a:ext cx="6892592" cy="6175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a:latin typeface="Constantia" panose="02030602050306030303" pitchFamily="18" charset="0"/>
              </a:rPr>
              <a:t>Primary Election – August 20, 2024</a:t>
            </a:r>
          </a:p>
        </p:txBody>
      </p:sp>
      <p:sp>
        <p:nvSpPr>
          <p:cNvPr id="8" name="TextBox 7"/>
          <p:cNvSpPr txBox="1"/>
          <p:nvPr/>
        </p:nvSpPr>
        <p:spPr>
          <a:xfrm>
            <a:off x="4004467" y="4058105"/>
            <a:ext cx="7332453" cy="461665"/>
          </a:xfrm>
          <a:prstGeom prst="rect">
            <a:avLst/>
          </a:prstGeom>
          <a:noFill/>
        </p:spPr>
        <p:txBody>
          <a:bodyPr wrap="square" lIns="91440" tIns="45720" rIns="91440" bIns="45720" rtlCol="0" anchor="ctr">
            <a:spAutoFit/>
          </a:bodyPr>
          <a:lstStyle/>
          <a:p>
            <a:pPr algn="ctr"/>
            <a:r>
              <a:rPr lang="en-US" sz="2400">
                <a:solidFill>
                  <a:schemeClr val="tx1">
                    <a:lumMod val="85000"/>
                    <a:lumOff val="15000"/>
                  </a:schemeClr>
                </a:solidFill>
                <a:latin typeface="Constantia"/>
              </a:rPr>
              <a:t>Book Closing – July 22, 2024 </a:t>
            </a:r>
            <a:r>
              <a:rPr lang="en-US" sz="2200">
                <a:solidFill>
                  <a:schemeClr val="tx1">
                    <a:lumMod val="85000"/>
                    <a:lumOff val="15000"/>
                  </a:schemeClr>
                </a:solidFill>
                <a:latin typeface="Constantia"/>
              </a:rPr>
              <a:t>* CLOSED PRIMARY *</a:t>
            </a:r>
          </a:p>
        </p:txBody>
      </p:sp>
      <p:sp>
        <p:nvSpPr>
          <p:cNvPr id="9" name="Title 1"/>
          <p:cNvSpPr txBox="1">
            <a:spLocks/>
          </p:cNvSpPr>
          <p:nvPr/>
        </p:nvSpPr>
        <p:spPr>
          <a:xfrm>
            <a:off x="4068712" y="4679174"/>
            <a:ext cx="7235278" cy="4776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a:latin typeface="Constantia" panose="02030602050306030303" pitchFamily="18" charset="0"/>
              </a:rPr>
              <a:t>General Election – November 5, 2024</a:t>
            </a:r>
          </a:p>
        </p:txBody>
      </p:sp>
      <p:sp>
        <p:nvSpPr>
          <p:cNvPr id="10" name="TextBox 9"/>
          <p:cNvSpPr txBox="1"/>
          <p:nvPr/>
        </p:nvSpPr>
        <p:spPr>
          <a:xfrm>
            <a:off x="5307918" y="5296715"/>
            <a:ext cx="4725551" cy="461665"/>
          </a:xfrm>
          <a:prstGeom prst="rect">
            <a:avLst/>
          </a:prstGeom>
          <a:noFill/>
        </p:spPr>
        <p:txBody>
          <a:bodyPr wrap="square" lIns="91440" tIns="45720" rIns="91440" bIns="45720" rtlCol="0" anchor="ctr">
            <a:spAutoFit/>
          </a:bodyPr>
          <a:lstStyle/>
          <a:p>
            <a:pPr algn="ctr"/>
            <a:r>
              <a:rPr lang="en-US" sz="2400">
                <a:solidFill>
                  <a:schemeClr val="tx1">
                    <a:lumMod val="85000"/>
                    <a:lumOff val="15000"/>
                  </a:schemeClr>
                </a:solidFill>
                <a:latin typeface="Constantia"/>
              </a:rPr>
              <a:t>Book Closing – October 7, 2024</a:t>
            </a:r>
          </a:p>
        </p:txBody>
      </p:sp>
      <p:sp>
        <p:nvSpPr>
          <p:cNvPr id="11" name="Rectangle 10">
            <a:extLst>
              <a:ext uri="{FF2B5EF4-FFF2-40B4-BE49-F238E27FC236}">
                <a16:creationId xmlns:a16="http://schemas.microsoft.com/office/drawing/2014/main" id="{EC68621E-4EFD-BBD0-2FD9-7583E436A8B1}"/>
              </a:ext>
            </a:extLst>
          </p:cNvPr>
          <p:cNvSpPr/>
          <p:nvPr/>
        </p:nvSpPr>
        <p:spPr>
          <a:xfrm>
            <a:off x="3666225" y="3006384"/>
            <a:ext cx="8017163" cy="3037636"/>
          </a:xfrm>
          <a:prstGeom prst="rect">
            <a:avLst/>
          </a:prstGeom>
          <a:noFill/>
          <a:ln w="57150">
            <a:solidFill>
              <a:srgbClr val="116D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6791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F03F-2AA9-B727-1212-9D8164DE8C2D}"/>
              </a:ext>
            </a:extLst>
          </p:cNvPr>
          <p:cNvSpPr>
            <a:spLocks noGrp="1"/>
          </p:cNvSpPr>
          <p:nvPr>
            <p:ph type="title"/>
          </p:nvPr>
        </p:nvSpPr>
        <p:spPr/>
        <p:txBody>
          <a:bodyPr/>
          <a:lstStyle/>
          <a:p>
            <a:r>
              <a:rPr lang="en-US"/>
              <a:t>Historical Election Results and Turnout</a:t>
            </a:r>
          </a:p>
        </p:txBody>
      </p:sp>
      <p:pic>
        <p:nvPicPr>
          <p:cNvPr id="4" name="Picture 3" descr="A screenshot of a voting results&#10;&#10;Description automatically generated">
            <a:extLst>
              <a:ext uri="{FF2B5EF4-FFF2-40B4-BE49-F238E27FC236}">
                <a16:creationId xmlns:a16="http://schemas.microsoft.com/office/drawing/2014/main" id="{CAB2A935-3C67-F6D8-C8A4-7CB62E6991A0}"/>
              </a:ext>
            </a:extLst>
          </p:cNvPr>
          <p:cNvPicPr>
            <a:picLocks noChangeAspect="1"/>
          </p:cNvPicPr>
          <p:nvPr/>
        </p:nvPicPr>
        <p:blipFill>
          <a:blip r:embed="rId2"/>
          <a:stretch>
            <a:fillRect/>
          </a:stretch>
        </p:blipFill>
        <p:spPr>
          <a:xfrm>
            <a:off x="4291561" y="793023"/>
            <a:ext cx="5602782" cy="5259205"/>
          </a:xfrm>
          <a:prstGeom prst="rect">
            <a:avLst/>
          </a:prstGeom>
        </p:spPr>
      </p:pic>
      <p:pic>
        <p:nvPicPr>
          <p:cNvPr id="3" name="Picture 2">
            <a:extLst>
              <a:ext uri="{FF2B5EF4-FFF2-40B4-BE49-F238E27FC236}">
                <a16:creationId xmlns:a16="http://schemas.microsoft.com/office/drawing/2014/main" id="{B01756EE-A974-6EA6-CD9E-CA9221F8FA93}"/>
              </a:ext>
            </a:extLst>
          </p:cNvPr>
          <p:cNvPicPr>
            <a:picLocks noChangeAspect="1"/>
          </p:cNvPicPr>
          <p:nvPr/>
        </p:nvPicPr>
        <p:blipFill>
          <a:blip r:embed="rId3"/>
          <a:stretch>
            <a:fillRect/>
          </a:stretch>
        </p:blipFill>
        <p:spPr>
          <a:xfrm>
            <a:off x="4184683" y="805772"/>
            <a:ext cx="1452289" cy="726145"/>
          </a:xfrm>
          <a:prstGeom prst="rect">
            <a:avLst/>
          </a:prstGeom>
        </p:spPr>
      </p:pic>
    </p:spTree>
    <p:extLst>
      <p:ext uri="{BB962C8B-B14F-4D97-AF65-F5344CB8AC3E}">
        <p14:creationId xmlns:p14="http://schemas.microsoft.com/office/powerpoint/2010/main" val="571374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F03F-2AA9-B727-1212-9D8164DE8C2D}"/>
              </a:ext>
            </a:extLst>
          </p:cNvPr>
          <p:cNvSpPr>
            <a:spLocks noGrp="1"/>
          </p:cNvSpPr>
          <p:nvPr>
            <p:ph type="title"/>
          </p:nvPr>
        </p:nvSpPr>
        <p:spPr/>
        <p:txBody>
          <a:bodyPr/>
          <a:lstStyle/>
          <a:p>
            <a:r>
              <a:rPr lang="en-US"/>
              <a:t>Historical Election Results and Turnout</a:t>
            </a:r>
          </a:p>
        </p:txBody>
      </p:sp>
      <p:pic>
        <p:nvPicPr>
          <p:cNvPr id="4" name="Picture 3" descr="A screenshot of a web page&#10;&#10;Description automatically generated">
            <a:extLst>
              <a:ext uri="{FF2B5EF4-FFF2-40B4-BE49-F238E27FC236}">
                <a16:creationId xmlns:a16="http://schemas.microsoft.com/office/drawing/2014/main" id="{CAB2A935-3C67-F6D8-C8A4-7CB62E6991A0}"/>
              </a:ext>
            </a:extLst>
          </p:cNvPr>
          <p:cNvPicPr>
            <a:picLocks noChangeAspect="1"/>
          </p:cNvPicPr>
          <p:nvPr/>
        </p:nvPicPr>
        <p:blipFill>
          <a:blip r:embed="rId2"/>
          <a:stretch>
            <a:fillRect/>
          </a:stretch>
        </p:blipFill>
        <p:spPr>
          <a:xfrm>
            <a:off x="3583223" y="1520400"/>
            <a:ext cx="8146359" cy="3750790"/>
          </a:xfrm>
          <a:prstGeom prst="rect">
            <a:avLst/>
          </a:prstGeom>
        </p:spPr>
      </p:pic>
      <p:pic>
        <p:nvPicPr>
          <p:cNvPr id="3" name="Picture 2">
            <a:extLst>
              <a:ext uri="{FF2B5EF4-FFF2-40B4-BE49-F238E27FC236}">
                <a16:creationId xmlns:a16="http://schemas.microsoft.com/office/drawing/2014/main" id="{18AC7E52-ABF1-24C0-610F-04CA90BA6E9D}"/>
              </a:ext>
            </a:extLst>
          </p:cNvPr>
          <p:cNvPicPr>
            <a:picLocks noChangeAspect="1"/>
          </p:cNvPicPr>
          <p:nvPr/>
        </p:nvPicPr>
        <p:blipFill>
          <a:blip r:embed="rId3"/>
          <a:stretch>
            <a:fillRect/>
          </a:stretch>
        </p:blipFill>
        <p:spPr>
          <a:xfrm>
            <a:off x="3450403" y="1520400"/>
            <a:ext cx="1770907" cy="885454"/>
          </a:xfrm>
          <a:prstGeom prst="rect">
            <a:avLst/>
          </a:prstGeom>
        </p:spPr>
      </p:pic>
    </p:spTree>
    <p:extLst>
      <p:ext uri="{BB962C8B-B14F-4D97-AF65-F5344CB8AC3E}">
        <p14:creationId xmlns:p14="http://schemas.microsoft.com/office/powerpoint/2010/main" val="4159730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240259-C2D1-3852-C1D8-637A24B3C531}"/>
              </a:ext>
            </a:extLst>
          </p:cNvPr>
          <p:cNvSpPr/>
          <p:nvPr/>
        </p:nvSpPr>
        <p:spPr>
          <a:xfrm>
            <a:off x="0" y="2600325"/>
            <a:ext cx="12192000" cy="1543050"/>
          </a:xfrm>
          <a:prstGeom prst="rect">
            <a:avLst/>
          </a:prstGeom>
          <a:solidFill>
            <a:srgbClr val="116D3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B68B88BA-39A9-5A6B-06CC-C06DE05C953E}"/>
              </a:ext>
            </a:extLst>
          </p:cNvPr>
          <p:cNvPicPr>
            <a:picLocks noGrp="1" noChangeAspect="1"/>
          </p:cNvPicPr>
          <p:nvPr>
            <p:ph idx="4294967295"/>
          </p:nvPr>
        </p:nvPicPr>
        <p:blipFill>
          <a:blip r:embed="rId2"/>
          <a:stretch>
            <a:fillRect/>
          </a:stretch>
        </p:blipFill>
        <p:spPr>
          <a:xfrm>
            <a:off x="0" y="1300163"/>
            <a:ext cx="4371975" cy="4257675"/>
          </a:xfrm>
          <a:prstGeom prst="rect">
            <a:avLst/>
          </a:prstGeom>
        </p:spPr>
      </p:pic>
    </p:spTree>
    <p:extLst>
      <p:ext uri="{BB962C8B-B14F-4D97-AF65-F5344CB8AC3E}">
        <p14:creationId xmlns:p14="http://schemas.microsoft.com/office/powerpoint/2010/main" val="3379515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21808" y="0"/>
            <a:ext cx="6870191" cy="6858000"/>
          </a:xfrm>
          <a:prstGeom prst="rect">
            <a:avLst/>
          </a:prstGeom>
        </p:spPr>
      </p:pic>
      <p:pic>
        <p:nvPicPr>
          <p:cNvPr id="7" name="Picture 6" descr="USPS_small_use_RGB_Fpjb.ai"/>
          <p:cNvPicPr>
            <a:picLocks noChangeAspect="1"/>
          </p:cNvPicPr>
          <p:nvPr/>
        </p:nvPicPr>
        <p:blipFill rotWithShape="1">
          <a:blip r:embed="rId4">
            <a:extLst>
              <a:ext uri="{28A0092B-C50C-407E-A947-70E740481C1C}">
                <a14:useLocalDpi xmlns:a14="http://schemas.microsoft.com/office/drawing/2010/main" val="0"/>
              </a:ext>
            </a:extLst>
          </a:blip>
          <a:srcRect l="1" r="-8485"/>
          <a:stretch/>
        </p:blipFill>
        <p:spPr>
          <a:xfrm>
            <a:off x="590360" y="1174954"/>
            <a:ext cx="6391656" cy="3059014"/>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E944CE4B-E055-264C-4035-B847E1E6BEB8}"/>
              </a:ext>
            </a:extLst>
          </p:cNvPr>
          <p:cNvSpPr/>
          <p:nvPr/>
        </p:nvSpPr>
        <p:spPr>
          <a:xfrm>
            <a:off x="0" y="5067493"/>
            <a:ext cx="5839037" cy="1231106"/>
          </a:xfrm>
          <a:prstGeom prst="rect">
            <a:avLst/>
          </a:prstGeom>
          <a:noFill/>
        </p:spPr>
        <p:txBody>
          <a:bodyPr wrap="square" lIns="91440" tIns="45720" rIns="91440" bIns="45720">
            <a:spAutoFit/>
          </a:bodyPr>
          <a:lstStyle/>
          <a:p>
            <a:pPr algn="ctr"/>
            <a:r>
              <a:rPr lang="en-US" sz="5400" b="0" cap="none" spc="0">
                <a:ln w="0"/>
                <a:solidFill>
                  <a:srgbClr val="FF0000"/>
                </a:solidFill>
                <a:effectLst>
                  <a:outerShdw blurRad="38100" dist="19050" dir="2700000" algn="tl" rotWithShape="0">
                    <a:schemeClr val="dk1">
                      <a:alpha val="40000"/>
                    </a:schemeClr>
                  </a:outerShdw>
                </a:effectLst>
                <a:latin typeface="Aptos Black" panose="020B0004020202020204" pitchFamily="34" charset="0"/>
              </a:rPr>
              <a:t>Helia Muñoz</a:t>
            </a:r>
          </a:p>
          <a:p>
            <a:pPr algn="ctr"/>
            <a:r>
              <a:rPr lang="en-US" sz="2000" b="1">
                <a:ln w="0"/>
                <a:solidFill>
                  <a:srgbClr val="2C3054"/>
                </a:solidFill>
                <a:effectLst>
                  <a:outerShdw blurRad="38100" dist="19050" dir="2700000" algn="tl" rotWithShape="0">
                    <a:schemeClr val="dk1">
                      <a:alpha val="40000"/>
                    </a:schemeClr>
                  </a:outerShdw>
                </a:effectLst>
                <a:latin typeface="Aptos Light" panose="020B0004020202020204" pitchFamily="34" charset="0"/>
              </a:rPr>
              <a:t>Shipping &amp; Marketing Solutions </a:t>
            </a:r>
            <a:endParaRPr lang="en-US" sz="2000" b="1" cap="none" spc="0">
              <a:ln w="0"/>
              <a:solidFill>
                <a:srgbClr val="2C3054"/>
              </a:solidFill>
              <a:effectLst>
                <a:outerShdw blurRad="38100" dist="19050" dir="2700000" algn="tl" rotWithShape="0">
                  <a:schemeClr val="dk1">
                    <a:alpha val="40000"/>
                  </a:schemeClr>
                </a:outerShdw>
              </a:effectLst>
              <a:latin typeface="Aptos Light" panose="020B0004020202020204" pitchFamily="34" charset="0"/>
            </a:endParaRPr>
          </a:p>
        </p:txBody>
      </p:sp>
      <p:sp>
        <p:nvSpPr>
          <p:cNvPr id="6" name="TextBox 5">
            <a:extLst>
              <a:ext uri="{FF2B5EF4-FFF2-40B4-BE49-F238E27FC236}">
                <a16:creationId xmlns:a16="http://schemas.microsoft.com/office/drawing/2014/main" id="{592FE6CB-C0E3-AD6E-ADD9-3F7E0FD69660}"/>
              </a:ext>
            </a:extLst>
          </p:cNvPr>
          <p:cNvSpPr txBox="1"/>
          <p:nvPr/>
        </p:nvSpPr>
        <p:spPr>
          <a:xfrm>
            <a:off x="282591" y="4760433"/>
            <a:ext cx="3586163" cy="400110"/>
          </a:xfrm>
          <a:prstGeom prst="rect">
            <a:avLst/>
          </a:prstGeom>
          <a:noFill/>
          <a:ln>
            <a:noFill/>
          </a:ln>
        </p:spPr>
        <p:txBody>
          <a:bodyPr wrap="square" rtlCol="0">
            <a:spAutoFit/>
          </a:bodyPr>
          <a:lstStyle/>
          <a:p>
            <a:r>
              <a:rPr lang="en-US" sz="2000" b="1">
                <a:latin typeface="Aptos Light" panose="020B0004020202020204" pitchFamily="34" charset="0"/>
                <a:cs typeface="Aptos Serif" panose="020B0502040204020203" pitchFamily="18" charset="0"/>
              </a:rPr>
              <a:t>Presenter:</a:t>
            </a:r>
          </a:p>
        </p:txBody>
      </p:sp>
    </p:spTree>
    <p:extLst>
      <p:ext uri="{BB962C8B-B14F-4D97-AF65-F5344CB8AC3E}">
        <p14:creationId xmlns:p14="http://schemas.microsoft.com/office/powerpoint/2010/main" val="19055262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irect Mail Isn’t … Like Anything Else">
            <a:hlinkClick r:id="" action="ppaction://media"/>
            <a:extLst>
              <a:ext uri="{FF2B5EF4-FFF2-40B4-BE49-F238E27FC236}">
                <a16:creationId xmlns:a16="http://schemas.microsoft.com/office/drawing/2014/main" id="{98E3C70B-C0D3-08F6-6BC3-528D49DB7A0B}"/>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29678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A799688-A65C-4846-822E-8B7A3731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A08376FC-75EF-4E04-AAE7-50AC47B40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8" name="Rectangle 37">
            <a:extLst>
              <a:ext uri="{FF2B5EF4-FFF2-40B4-BE49-F238E27FC236}">
                <a16:creationId xmlns:a16="http://schemas.microsoft.com/office/drawing/2014/main" id="{78F6DC1F-9116-4111-8F58-6FEE4E71C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E4B1AE-C79F-4C53-9482-446EC01BC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415C3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0CE014CE-C42B-D73A-089E-C99B12F4CD00}"/>
              </a:ext>
            </a:extLst>
          </p:cNvPr>
          <p:cNvSpPr txBox="1"/>
          <p:nvPr/>
        </p:nvSpPr>
        <p:spPr>
          <a:xfrm>
            <a:off x="3869267" y="864108"/>
            <a:ext cx="5061791" cy="551333"/>
          </a:xfrm>
          <a:prstGeom prst="rect">
            <a:avLst/>
          </a:prstGeom>
        </p:spPr>
        <p:txBody>
          <a:bodyPr vert="horz" lIns="91440" tIns="45720" rIns="91440" bIns="45720" rtlCol="0" anchor="ctr">
            <a:normAutofit fontScale="25000" lnSpcReduction="20000"/>
          </a:bodyPr>
          <a:lstStyle/>
          <a:p>
            <a:pPr indent="-182880" defTabSz="914400">
              <a:lnSpc>
                <a:spcPct val="90000"/>
              </a:lnSpc>
              <a:spcAft>
                <a:spcPts val="600"/>
              </a:spcAft>
              <a:buClr>
                <a:srgbClr val="EAB868"/>
              </a:buClr>
              <a:buFont typeface="Wingdings 2" pitchFamily="18" charset="2"/>
              <a:buChar char=""/>
            </a:pPr>
            <a:endParaRPr lang="en-US" b="1">
              <a:solidFill>
                <a:schemeClr val="tx1">
                  <a:lumMod val="65000"/>
                  <a:lumOff val="35000"/>
                </a:schemeClr>
              </a:solidFill>
            </a:endParaRPr>
          </a:p>
          <a:p>
            <a:pPr defTabSz="914400">
              <a:lnSpc>
                <a:spcPct val="90000"/>
              </a:lnSpc>
              <a:spcAft>
                <a:spcPts val="600"/>
              </a:spcAft>
              <a:buClr>
                <a:srgbClr val="EAB868"/>
              </a:buClr>
            </a:pPr>
            <a:r>
              <a:rPr lang="en-US" sz="19200" b="1">
                <a:solidFill>
                  <a:schemeClr val="tx1">
                    <a:lumMod val="65000"/>
                    <a:lumOff val="35000"/>
                  </a:schemeClr>
                </a:solidFill>
              </a:rPr>
              <a:t>Closing Remarks </a:t>
            </a:r>
          </a:p>
        </p:txBody>
      </p:sp>
      <p:pic>
        <p:nvPicPr>
          <p:cNvPr id="7" name="Picture 6">
            <a:extLst>
              <a:ext uri="{FF2B5EF4-FFF2-40B4-BE49-F238E27FC236}">
                <a16:creationId xmlns:a16="http://schemas.microsoft.com/office/drawing/2014/main" id="{1352D447-321E-F0C1-5BC5-55BFE31E0C32}"/>
              </a:ext>
            </a:extLst>
          </p:cNvPr>
          <p:cNvPicPr>
            <a:picLocks noChangeAspect="1"/>
          </p:cNvPicPr>
          <p:nvPr/>
        </p:nvPicPr>
        <p:blipFill>
          <a:blip r:embed="rId2"/>
          <a:stretch>
            <a:fillRect/>
          </a:stretch>
        </p:blipFill>
        <p:spPr>
          <a:xfrm>
            <a:off x="3719590" y="1773936"/>
            <a:ext cx="3474720" cy="3300983"/>
          </a:xfrm>
          <a:prstGeom prst="rect">
            <a:avLst/>
          </a:prstGeom>
        </p:spPr>
      </p:pic>
      <p:sp>
        <p:nvSpPr>
          <p:cNvPr id="40" name="Rectangle 39">
            <a:extLst>
              <a:ext uri="{FF2B5EF4-FFF2-40B4-BE49-F238E27FC236}">
                <a16:creationId xmlns:a16="http://schemas.microsoft.com/office/drawing/2014/main" id="{7B9BC52A-979C-4CAD-A00D-2D6E821B2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13" descr="A logo with orange and green leaves&#10;&#10;Description automatically generated">
            <a:extLst>
              <a:ext uri="{FF2B5EF4-FFF2-40B4-BE49-F238E27FC236}">
                <a16:creationId xmlns:a16="http://schemas.microsoft.com/office/drawing/2014/main" id="{26C7FB97-D171-4816-D417-0331FC347E78}"/>
              </a:ext>
            </a:extLst>
          </p:cNvPr>
          <p:cNvPicPr>
            <a:picLocks noChangeAspect="1"/>
          </p:cNvPicPr>
          <p:nvPr/>
        </p:nvPicPr>
        <p:blipFill>
          <a:blip r:embed="rId3"/>
          <a:stretch>
            <a:fillRect/>
          </a:stretch>
        </p:blipFill>
        <p:spPr>
          <a:xfrm>
            <a:off x="7440331" y="2658121"/>
            <a:ext cx="2981454" cy="1532612"/>
          </a:xfrm>
          <a:prstGeom prst="rect">
            <a:avLst/>
          </a:prstGeom>
        </p:spPr>
      </p:pic>
    </p:spTree>
    <p:extLst>
      <p:ext uri="{BB962C8B-B14F-4D97-AF65-F5344CB8AC3E}">
        <p14:creationId xmlns:p14="http://schemas.microsoft.com/office/powerpoint/2010/main" val="21109999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3AFD7E30-4FA2-4EF8-BB3C-096AAC3EE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BC7293-0492-4B68-88EF-6362B3E9B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29BEFF6F-8CC2-1FAD-B535-712F89E51728}"/>
              </a:ext>
            </a:extLst>
          </p:cNvPr>
          <p:cNvSpPr txBox="1"/>
          <p:nvPr/>
        </p:nvSpPr>
        <p:spPr>
          <a:xfrm>
            <a:off x="1069849" y="1298448"/>
            <a:ext cx="3258688"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spc="-100">
                <a:solidFill>
                  <a:srgbClr val="FFFFFF"/>
                </a:solidFill>
                <a:latin typeface="+mj-lt"/>
                <a:ea typeface="+mj-ea"/>
                <a:cs typeface="+mj-cs"/>
              </a:rPr>
              <a:t>Thank you for attending!</a:t>
            </a:r>
          </a:p>
        </p:txBody>
      </p:sp>
      <p:pic>
        <p:nvPicPr>
          <p:cNvPr id="7" name="Graphic 6" descr="Handshake">
            <a:extLst>
              <a:ext uri="{FF2B5EF4-FFF2-40B4-BE49-F238E27FC236}">
                <a16:creationId xmlns:a16="http://schemas.microsoft.com/office/drawing/2014/main" id="{FE58E790-CB03-D701-8069-A85137F777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8950" y="759599"/>
            <a:ext cx="5330650" cy="5330650"/>
          </a:xfrm>
          <a:prstGeom prst="rect">
            <a:avLst/>
          </a:prstGeom>
        </p:spPr>
      </p:pic>
      <p:sp>
        <p:nvSpPr>
          <p:cNvPr id="18" name="Rectangle 17">
            <a:extLst>
              <a:ext uri="{FF2B5EF4-FFF2-40B4-BE49-F238E27FC236}">
                <a16:creationId xmlns:a16="http://schemas.microsoft.com/office/drawing/2014/main" id="{7F22716B-0B4A-4DF5-8C68-165745EDF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4726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240259-C2D1-3852-C1D8-637A24B3C531}"/>
              </a:ext>
            </a:extLst>
          </p:cNvPr>
          <p:cNvSpPr/>
          <p:nvPr/>
        </p:nvSpPr>
        <p:spPr>
          <a:xfrm>
            <a:off x="0" y="2600325"/>
            <a:ext cx="12192000" cy="1543050"/>
          </a:xfrm>
          <a:prstGeom prst="rect">
            <a:avLst/>
          </a:prstGeom>
          <a:solidFill>
            <a:srgbClr val="2C3054"/>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0" name="Content Placeholder 9">
            <a:extLst>
              <a:ext uri="{FF2B5EF4-FFF2-40B4-BE49-F238E27FC236}">
                <a16:creationId xmlns:a16="http://schemas.microsoft.com/office/drawing/2014/main" id="{B68B88BA-39A9-5A6B-06CC-C06DE05C953E}"/>
              </a:ext>
            </a:extLst>
          </p:cNvPr>
          <p:cNvPicPr>
            <a:picLocks noGrp="1" noChangeAspect="1"/>
          </p:cNvPicPr>
          <p:nvPr>
            <p:ph idx="4294967295"/>
          </p:nvPr>
        </p:nvPicPr>
        <p:blipFill>
          <a:blip r:embed="rId3"/>
          <a:stretch>
            <a:fillRect/>
          </a:stretch>
        </p:blipFill>
        <p:spPr>
          <a:xfrm>
            <a:off x="0" y="1300163"/>
            <a:ext cx="4371975" cy="4257675"/>
          </a:xfrm>
          <a:prstGeom prst="rect">
            <a:avLst/>
          </a:prstGeom>
        </p:spPr>
      </p:pic>
    </p:spTree>
    <p:extLst>
      <p:ext uri="{BB962C8B-B14F-4D97-AF65-F5344CB8AC3E}">
        <p14:creationId xmlns:p14="http://schemas.microsoft.com/office/powerpoint/2010/main" val="107122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Open envelope">
            <a:extLst>
              <a:ext uri="{FF2B5EF4-FFF2-40B4-BE49-F238E27FC236}">
                <a16:creationId xmlns:a16="http://schemas.microsoft.com/office/drawing/2014/main" id="{52FEF9B9-5A22-87D5-BD59-4573764022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3516" y="3617654"/>
            <a:ext cx="1198532" cy="1198532"/>
          </a:xfrm>
          <a:prstGeom prst="rect">
            <a:avLst/>
          </a:prstGeom>
        </p:spPr>
      </p:pic>
      <p:pic>
        <p:nvPicPr>
          <p:cNvPr id="9" name="Graphic 8" descr="Open envelope">
            <a:extLst>
              <a:ext uri="{FF2B5EF4-FFF2-40B4-BE49-F238E27FC236}">
                <a16:creationId xmlns:a16="http://schemas.microsoft.com/office/drawing/2014/main" id="{0E3B9004-9D2E-4524-AF63-BD14F32B61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
        <p:nvSpPr>
          <p:cNvPr id="3" name="TextBox 2">
            <a:extLst>
              <a:ext uri="{FF2B5EF4-FFF2-40B4-BE49-F238E27FC236}">
                <a16:creationId xmlns:a16="http://schemas.microsoft.com/office/drawing/2014/main" id="{AFB2FB18-EDA8-C2C6-F321-11401A13D2FB}"/>
              </a:ext>
            </a:extLst>
          </p:cNvPr>
          <p:cNvSpPr txBox="1"/>
          <p:nvPr/>
        </p:nvSpPr>
        <p:spPr>
          <a:xfrm>
            <a:off x="2388086" y="442660"/>
            <a:ext cx="8506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panose="02110004020202020204"/>
                <a:ea typeface="+mn-ea"/>
                <a:cs typeface="+mn-cs"/>
              </a:rPr>
              <a:t>Orange County Supervisor of Elections Office</a:t>
            </a:r>
          </a:p>
        </p:txBody>
      </p:sp>
      <p:sp>
        <p:nvSpPr>
          <p:cNvPr id="4" name="Rectangle 3">
            <a:extLst>
              <a:ext uri="{FF2B5EF4-FFF2-40B4-BE49-F238E27FC236}">
                <a16:creationId xmlns:a16="http://schemas.microsoft.com/office/drawing/2014/main" id="{4F3BC179-B063-9624-7FB6-20E3FDF4F32C}"/>
              </a:ext>
            </a:extLst>
          </p:cNvPr>
          <p:cNvSpPr/>
          <p:nvPr/>
        </p:nvSpPr>
        <p:spPr>
          <a:xfrm>
            <a:off x="-185651" y="2963403"/>
            <a:ext cx="8877903" cy="2123658"/>
          </a:xfrm>
          <a:prstGeom prst="rect">
            <a:avLst/>
          </a:prstGeom>
          <a:noFill/>
        </p:spPr>
        <p:txBody>
          <a:bodyPr wrap="square" lIns="91440" tIns="45720" rIns="91440" bIns="45720">
            <a:spAutoFit/>
          </a:bodyPr>
          <a:lstStyle/>
          <a:p>
            <a:pPr algn="ctr"/>
            <a:r>
              <a:rPr lang="en-US" sz="6600" spc="-60">
                <a:solidFill>
                  <a:srgbClr val="0070C0"/>
                </a:solidFill>
                <a:latin typeface="Aptos ExtraBold" panose="020B0004020202020204" pitchFamily="34" charset="0"/>
                <a:ea typeface="+mj-ea"/>
                <a:cs typeface="+mj-cs"/>
              </a:rPr>
              <a:t>VOTE -BY-MAIL  PROCESS</a:t>
            </a:r>
          </a:p>
        </p:txBody>
      </p:sp>
    </p:spTree>
    <p:extLst>
      <p:ext uri="{BB962C8B-B14F-4D97-AF65-F5344CB8AC3E}">
        <p14:creationId xmlns:p14="http://schemas.microsoft.com/office/powerpoint/2010/main" val="36014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3" name="Group 32">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ectangle 48">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CE531A9F-09FB-A220-0074-325C9FF96BAA}"/>
              </a:ext>
            </a:extLst>
          </p:cNvPr>
          <p:cNvSpPr txBox="1"/>
          <p:nvPr/>
        </p:nvSpPr>
        <p:spPr>
          <a:xfrm>
            <a:off x="1194986" y="358392"/>
            <a:ext cx="1027781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ptos Display" panose="02110004020202020204"/>
                <a:ea typeface="+mn-ea"/>
                <a:cs typeface="+mn-cs"/>
              </a:rPr>
              <a:t>HOW TO REQUEST A VOTE-BY-MAIL BALLOT</a:t>
            </a:r>
          </a:p>
        </p:txBody>
      </p:sp>
      <p:pic>
        <p:nvPicPr>
          <p:cNvPr id="4" name="Picture 3" descr="A white machine with buttons and a black background&#10;&#10;Description automatically generated">
            <a:extLst>
              <a:ext uri="{FF2B5EF4-FFF2-40B4-BE49-F238E27FC236}">
                <a16:creationId xmlns:a16="http://schemas.microsoft.com/office/drawing/2014/main" id="{17092F29-9D96-3298-61D8-85D6BA3B06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62748" y="2140721"/>
            <a:ext cx="1164192" cy="806446"/>
          </a:xfrm>
          <a:prstGeom prst="rect">
            <a:avLst/>
          </a:prstGeom>
        </p:spPr>
      </p:pic>
      <p:sp>
        <p:nvSpPr>
          <p:cNvPr id="6" name="TextBox 5">
            <a:extLst>
              <a:ext uri="{FF2B5EF4-FFF2-40B4-BE49-F238E27FC236}">
                <a16:creationId xmlns:a16="http://schemas.microsoft.com/office/drawing/2014/main" id="{9D20AC39-EAB1-5A68-C82A-833086714F6B}"/>
              </a:ext>
            </a:extLst>
          </p:cNvPr>
          <p:cNvSpPr txBox="1"/>
          <p:nvPr/>
        </p:nvSpPr>
        <p:spPr>
          <a:xfrm>
            <a:off x="9052219" y="2941710"/>
            <a:ext cx="2023141" cy="612475"/>
          </a:xfrm>
          <a:prstGeom prst="rect">
            <a:avLst/>
          </a:prstGeom>
          <a:noFill/>
        </p:spPr>
        <p:txBody>
          <a:bodyPr wrap="square" rtlCol="0">
            <a:sp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BY FAX</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(407) 254-6577 / 6543</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A blue planet with lights around it&#10;&#10;Description automatically generated">
            <a:extLst>
              <a:ext uri="{FF2B5EF4-FFF2-40B4-BE49-F238E27FC236}">
                <a16:creationId xmlns:a16="http://schemas.microsoft.com/office/drawing/2014/main" id="{5CAFE905-B4B3-02BC-4019-8E6107008E1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38917" y="4450891"/>
            <a:ext cx="1189948" cy="1189948"/>
          </a:xfrm>
          <a:prstGeom prst="rect">
            <a:avLst/>
          </a:prstGeom>
        </p:spPr>
      </p:pic>
      <p:sp>
        <p:nvSpPr>
          <p:cNvPr id="10" name="TextBox 9">
            <a:extLst>
              <a:ext uri="{FF2B5EF4-FFF2-40B4-BE49-F238E27FC236}">
                <a16:creationId xmlns:a16="http://schemas.microsoft.com/office/drawing/2014/main" id="{7E33B4F6-08D1-C144-51C8-976F51FD1CA7}"/>
              </a:ext>
            </a:extLst>
          </p:cNvPr>
          <p:cNvSpPr txBox="1"/>
          <p:nvPr/>
        </p:nvSpPr>
        <p:spPr>
          <a:xfrm>
            <a:off x="5020579" y="5640839"/>
            <a:ext cx="3189015" cy="612475"/>
          </a:xfrm>
          <a:prstGeom prst="rect">
            <a:avLst/>
          </a:prstGeom>
          <a:noFill/>
        </p:spPr>
        <p:txBody>
          <a:bodyPr wrap="none" rtlCol="0">
            <a:sp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                       ONLINE @</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WWW.ORANGECOUNTYVOTES.GOV</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blue and white envelope with a blue arrow&#10;&#10;Description automatically generated">
            <a:extLst>
              <a:ext uri="{FF2B5EF4-FFF2-40B4-BE49-F238E27FC236}">
                <a16:creationId xmlns:a16="http://schemas.microsoft.com/office/drawing/2014/main" id="{F996850F-0422-79EB-EDA0-E3B325D0B8F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362748" y="4434183"/>
            <a:ext cx="1302280" cy="976710"/>
          </a:xfrm>
          <a:prstGeom prst="rect">
            <a:avLst/>
          </a:prstGeom>
        </p:spPr>
      </p:pic>
      <p:sp>
        <p:nvSpPr>
          <p:cNvPr id="14" name="TextBox 13">
            <a:extLst>
              <a:ext uri="{FF2B5EF4-FFF2-40B4-BE49-F238E27FC236}">
                <a16:creationId xmlns:a16="http://schemas.microsoft.com/office/drawing/2014/main" id="{9498D915-C522-F8E1-B884-5EC7FCF66797}"/>
              </a:ext>
            </a:extLst>
          </p:cNvPr>
          <p:cNvSpPr txBox="1"/>
          <p:nvPr/>
        </p:nvSpPr>
        <p:spPr>
          <a:xfrm>
            <a:off x="8827667" y="5375924"/>
            <a:ext cx="3303452" cy="612475"/>
          </a:xfrm>
          <a:prstGeom prst="rect">
            <a:avLst/>
          </a:prstGeom>
          <a:noFill/>
        </p:spPr>
        <p:txBody>
          <a:bodyPr wrap="square" rtlCol="0">
            <a:sp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BY EMAIL</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vbmrequest@ocfelections.gov</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6" name="Picture 15" descr="A white envelope with a blue and red striped design&#10;&#10;Description automatically generated">
            <a:extLst>
              <a:ext uri="{FF2B5EF4-FFF2-40B4-BE49-F238E27FC236}">
                <a16:creationId xmlns:a16="http://schemas.microsoft.com/office/drawing/2014/main" id="{3E25D294-1BC2-BF21-27BD-B10E273D20A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589999" y="2055813"/>
            <a:ext cx="1164192" cy="873510"/>
          </a:xfrm>
          <a:prstGeom prst="rect">
            <a:avLst/>
          </a:prstGeom>
        </p:spPr>
      </p:pic>
      <p:sp>
        <p:nvSpPr>
          <p:cNvPr id="17" name="TextBox 16">
            <a:extLst>
              <a:ext uri="{FF2B5EF4-FFF2-40B4-BE49-F238E27FC236}">
                <a16:creationId xmlns:a16="http://schemas.microsoft.com/office/drawing/2014/main" id="{4EBB8EAD-3BDA-E996-F9C3-5ACF39D979D5}"/>
              </a:ext>
            </a:extLst>
          </p:cNvPr>
          <p:cNvSpPr txBox="1"/>
          <p:nvPr/>
        </p:nvSpPr>
        <p:spPr>
          <a:xfrm>
            <a:off x="5738917" y="2992197"/>
            <a:ext cx="821250" cy="313932"/>
          </a:xfrm>
          <a:prstGeom prst="rect">
            <a:avLst/>
          </a:prstGeom>
          <a:noFill/>
        </p:spPr>
        <p:txBody>
          <a:bodyPr wrap="none" rtlCol="0">
            <a:sp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a:ln>
                  <a:noFill/>
                </a:ln>
                <a:solidFill>
                  <a:prstClr val="black"/>
                </a:solidFill>
                <a:effectLst/>
                <a:uLnTx/>
                <a:uFillTx/>
                <a:latin typeface="Aptos" panose="02110004020202020204"/>
                <a:ea typeface="+mn-ea"/>
                <a:cs typeface="+mn-cs"/>
              </a:rPr>
              <a:t>BY MAIL</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ED43B0D6-0D4B-30B7-8515-D01FCCE3774B}"/>
              </a:ext>
            </a:extLst>
          </p:cNvPr>
          <p:cNvSpPr txBox="1"/>
          <p:nvPr/>
        </p:nvSpPr>
        <p:spPr>
          <a:xfrm>
            <a:off x="2128210" y="3056732"/>
            <a:ext cx="1427809" cy="612475"/>
          </a:xfrm>
          <a:prstGeom prst="rect">
            <a:avLst/>
          </a:prstGeom>
          <a:noFill/>
        </p:spPr>
        <p:txBody>
          <a:bodyPr wrap="square" rtlCol="0">
            <a:sp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BY PHONE</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(407) 836-8683</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1" descr="A group of people working at computers&#10;&#10;Description automatically generated">
            <a:extLst>
              <a:ext uri="{FF2B5EF4-FFF2-40B4-BE49-F238E27FC236}">
                <a16:creationId xmlns:a16="http://schemas.microsoft.com/office/drawing/2014/main" id="{4C38111F-F940-5123-3372-551A1CBEE53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149890" y="2133600"/>
            <a:ext cx="1384451" cy="923132"/>
          </a:xfrm>
          <a:prstGeom prst="rect">
            <a:avLst/>
          </a:prstGeom>
        </p:spPr>
      </p:pic>
      <p:pic>
        <p:nvPicPr>
          <p:cNvPr id="24" name="Picture 23" descr="A row of cash desks in a bank&#10;&#10;Description automatically generated">
            <a:extLst>
              <a:ext uri="{FF2B5EF4-FFF2-40B4-BE49-F238E27FC236}">
                <a16:creationId xmlns:a16="http://schemas.microsoft.com/office/drawing/2014/main" id="{78708D4F-152B-F303-4C36-747A810F6C4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149890" y="4434183"/>
            <a:ext cx="1781302" cy="1189948"/>
          </a:xfrm>
          <a:prstGeom prst="rect">
            <a:avLst/>
          </a:prstGeom>
        </p:spPr>
      </p:pic>
      <p:sp>
        <p:nvSpPr>
          <p:cNvPr id="26" name="TextBox 25">
            <a:extLst>
              <a:ext uri="{FF2B5EF4-FFF2-40B4-BE49-F238E27FC236}">
                <a16:creationId xmlns:a16="http://schemas.microsoft.com/office/drawing/2014/main" id="{D1DBE87F-F2FF-978B-7917-8D7CC753E85E}"/>
              </a:ext>
            </a:extLst>
          </p:cNvPr>
          <p:cNvSpPr txBox="1"/>
          <p:nvPr/>
        </p:nvSpPr>
        <p:spPr>
          <a:xfrm flipH="1">
            <a:off x="2341447" y="5682161"/>
            <a:ext cx="1398188" cy="612475"/>
          </a:xfrm>
          <a:prstGeom prst="rect">
            <a:avLst/>
          </a:prstGeom>
          <a:noFill/>
        </p:spPr>
        <p:txBody>
          <a:bodyPr wrap="square" rtlCol="0">
            <a:sp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   IN PERSON</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1440" b="1" i="0" u="none" strike="noStrike" kern="1200" cap="none" spc="0" normalizeH="0" baseline="0" noProof="0">
                <a:ln>
                  <a:noFill/>
                </a:ln>
                <a:solidFill>
                  <a:prstClr val="black"/>
                </a:solidFill>
                <a:effectLst/>
                <a:uLnTx/>
                <a:uFillTx/>
                <a:latin typeface="Aptos" panose="02110004020202020204"/>
                <a:ea typeface="+mn-ea"/>
                <a:cs typeface="+mn-cs"/>
              </a:rPr>
              <a:t>119 W Kaley St </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5114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E3EB42BE-0D5C-B857-631B-07A5F1E916C0}"/>
              </a:ext>
            </a:extLst>
          </p:cNvPr>
          <p:cNvSpPr txBox="1"/>
          <p:nvPr/>
        </p:nvSpPr>
        <p:spPr>
          <a:xfrm>
            <a:off x="1371597" y="348865"/>
            <a:ext cx="10044023" cy="87772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ptos Display" panose="02110004020202020204"/>
                <a:ea typeface="+mn-ea"/>
                <a:cs typeface="+mn-cs"/>
              </a:rPr>
              <a:t>VOTE-BY-MAIL ENVELOPES</a:t>
            </a:r>
          </a:p>
        </p:txBody>
      </p:sp>
      <p:pic>
        <p:nvPicPr>
          <p:cNvPr id="4" name="Picture 3">
            <a:extLst>
              <a:ext uri="{FF2B5EF4-FFF2-40B4-BE49-F238E27FC236}">
                <a16:creationId xmlns:a16="http://schemas.microsoft.com/office/drawing/2014/main" id="{8375C175-221F-F7F0-3D88-0B41A6B92FD7}"/>
              </a:ext>
            </a:extLst>
          </p:cNvPr>
          <p:cNvPicPr>
            <a:picLocks noChangeAspect="1"/>
          </p:cNvPicPr>
          <p:nvPr/>
        </p:nvPicPr>
        <p:blipFill>
          <a:blip r:embed="rId2"/>
          <a:stretch>
            <a:fillRect/>
          </a:stretch>
        </p:blipFill>
        <p:spPr>
          <a:xfrm>
            <a:off x="3805821" y="2112579"/>
            <a:ext cx="3209062" cy="1960465"/>
          </a:xfrm>
          <a:prstGeom prst="rect">
            <a:avLst/>
          </a:prstGeom>
          <a:ln w="38100">
            <a:solidFill>
              <a:schemeClr val="tx1">
                <a:lumMod val="95000"/>
                <a:lumOff val="5000"/>
              </a:schemeClr>
            </a:solidFill>
          </a:ln>
        </p:spPr>
      </p:pic>
      <p:pic>
        <p:nvPicPr>
          <p:cNvPr id="6" name="Picture 5">
            <a:extLst>
              <a:ext uri="{FF2B5EF4-FFF2-40B4-BE49-F238E27FC236}">
                <a16:creationId xmlns:a16="http://schemas.microsoft.com/office/drawing/2014/main" id="{07C5F587-8B92-98D0-186C-2B8A8D8E098F}"/>
              </a:ext>
            </a:extLst>
          </p:cNvPr>
          <p:cNvPicPr>
            <a:picLocks noChangeAspect="1"/>
          </p:cNvPicPr>
          <p:nvPr/>
        </p:nvPicPr>
        <p:blipFill>
          <a:blip r:embed="rId3"/>
          <a:stretch>
            <a:fillRect/>
          </a:stretch>
        </p:blipFill>
        <p:spPr>
          <a:xfrm>
            <a:off x="7254425" y="2112579"/>
            <a:ext cx="3209062" cy="1885679"/>
          </a:xfrm>
          <a:prstGeom prst="rect">
            <a:avLst/>
          </a:prstGeom>
          <a:ln w="38100">
            <a:solidFill>
              <a:schemeClr val="tx1">
                <a:lumMod val="95000"/>
                <a:lumOff val="5000"/>
              </a:schemeClr>
            </a:solidFill>
          </a:ln>
        </p:spPr>
      </p:pic>
      <p:pic>
        <p:nvPicPr>
          <p:cNvPr id="8" name="Picture 7">
            <a:extLst>
              <a:ext uri="{FF2B5EF4-FFF2-40B4-BE49-F238E27FC236}">
                <a16:creationId xmlns:a16="http://schemas.microsoft.com/office/drawing/2014/main" id="{61C3DCD3-39D5-5BEE-633F-264A0B70C20B}"/>
              </a:ext>
            </a:extLst>
          </p:cNvPr>
          <p:cNvPicPr>
            <a:picLocks noChangeAspect="1"/>
          </p:cNvPicPr>
          <p:nvPr/>
        </p:nvPicPr>
        <p:blipFill>
          <a:blip r:embed="rId4"/>
          <a:stretch>
            <a:fillRect/>
          </a:stretch>
        </p:blipFill>
        <p:spPr>
          <a:xfrm>
            <a:off x="1895418" y="4344919"/>
            <a:ext cx="3195671" cy="1960465"/>
          </a:xfrm>
          <a:prstGeom prst="rect">
            <a:avLst/>
          </a:prstGeom>
          <a:ln w="38100">
            <a:solidFill>
              <a:schemeClr val="tx1">
                <a:lumMod val="95000"/>
                <a:lumOff val="5000"/>
              </a:schemeClr>
            </a:solidFill>
          </a:ln>
        </p:spPr>
      </p:pic>
      <p:pic>
        <p:nvPicPr>
          <p:cNvPr id="12" name="Picture 11">
            <a:extLst>
              <a:ext uri="{FF2B5EF4-FFF2-40B4-BE49-F238E27FC236}">
                <a16:creationId xmlns:a16="http://schemas.microsoft.com/office/drawing/2014/main" id="{A3B64694-287C-44B9-6FDC-D6B1D0F6C347}"/>
              </a:ext>
            </a:extLst>
          </p:cNvPr>
          <p:cNvPicPr>
            <a:picLocks noChangeAspect="1"/>
          </p:cNvPicPr>
          <p:nvPr/>
        </p:nvPicPr>
        <p:blipFill>
          <a:blip r:embed="rId5"/>
          <a:stretch>
            <a:fillRect/>
          </a:stretch>
        </p:blipFill>
        <p:spPr>
          <a:xfrm rot="10800000">
            <a:off x="5410352" y="4313277"/>
            <a:ext cx="3195672" cy="1992107"/>
          </a:xfrm>
          <a:prstGeom prst="rect">
            <a:avLst/>
          </a:prstGeom>
          <a:ln w="38100">
            <a:solidFill>
              <a:schemeClr val="tx1">
                <a:lumMod val="95000"/>
                <a:lumOff val="5000"/>
              </a:schemeClr>
            </a:solidFill>
          </a:ln>
        </p:spPr>
      </p:pic>
      <p:sp>
        <p:nvSpPr>
          <p:cNvPr id="13" name="TextBox 12">
            <a:extLst>
              <a:ext uri="{FF2B5EF4-FFF2-40B4-BE49-F238E27FC236}">
                <a16:creationId xmlns:a16="http://schemas.microsoft.com/office/drawing/2014/main" id="{771312D4-BF61-1E76-4552-7475F26ACE5A}"/>
              </a:ext>
            </a:extLst>
          </p:cNvPr>
          <p:cNvSpPr txBox="1"/>
          <p:nvPr/>
        </p:nvSpPr>
        <p:spPr>
          <a:xfrm>
            <a:off x="1728668" y="2620542"/>
            <a:ext cx="1490473" cy="573747"/>
          </a:xfrm>
          <a:prstGeom prst="rect">
            <a:avLst/>
          </a:prstGeom>
          <a:noFill/>
        </p:spPr>
        <p:txBody>
          <a:bodyPr wrap="none" rtlCol="0">
            <a:spAutoFit/>
          </a:bodyP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1314" b="1" i="0" u="none" strike="noStrike" kern="1200" cap="none" spc="0" normalizeH="0" baseline="0" noProof="0">
                <a:ln>
                  <a:noFill/>
                </a:ln>
                <a:solidFill>
                  <a:prstClr val="black"/>
                </a:solidFill>
                <a:effectLst/>
                <a:uLnTx/>
                <a:uFillTx/>
                <a:latin typeface="Aptos" panose="02110004020202020204"/>
                <a:ea typeface="+mn-ea"/>
                <a:cs typeface="+mn-cs"/>
              </a:rPr>
              <a:t>DOMESTIC </a:t>
            </a:r>
          </a:p>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1314" b="1" i="0" u="none" strike="noStrike" kern="1200" cap="none" spc="0" normalizeH="0" baseline="0" noProof="0">
                <a:ln>
                  <a:noFill/>
                </a:ln>
                <a:solidFill>
                  <a:prstClr val="black"/>
                </a:solidFill>
                <a:effectLst/>
                <a:uLnTx/>
                <a:uFillTx/>
                <a:latin typeface="Aptos" panose="02110004020202020204"/>
                <a:ea typeface="+mn-ea"/>
                <a:cs typeface="+mn-cs"/>
              </a:rPr>
              <a:t>VBM ENVELOPES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961E6D1-E04E-6217-DD13-65FB011AEE44}"/>
              </a:ext>
            </a:extLst>
          </p:cNvPr>
          <p:cNvSpPr txBox="1"/>
          <p:nvPr/>
        </p:nvSpPr>
        <p:spPr>
          <a:xfrm>
            <a:off x="8780743" y="4728563"/>
            <a:ext cx="1490473" cy="573747"/>
          </a:xfrm>
          <a:prstGeom prst="rect">
            <a:avLst/>
          </a:prstGeom>
          <a:noFill/>
        </p:spPr>
        <p:txBody>
          <a:bodyPr wrap="none" rtlCol="0">
            <a:spAutoFit/>
          </a:bodyP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1314" b="1" i="0" u="none" strike="noStrike" kern="1200" cap="none" spc="0" normalizeH="0" baseline="0" noProof="0">
                <a:ln>
                  <a:noFill/>
                </a:ln>
                <a:solidFill>
                  <a:prstClr val="black"/>
                </a:solidFill>
                <a:effectLst/>
                <a:uLnTx/>
                <a:uFillTx/>
                <a:latin typeface="Aptos" panose="02110004020202020204"/>
                <a:ea typeface="+mn-ea"/>
                <a:cs typeface="+mn-cs"/>
              </a:rPr>
              <a:t>UOCAVA </a:t>
            </a:r>
          </a:p>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1314" b="1" i="0" u="none" strike="noStrike" kern="1200" cap="none" spc="0" normalizeH="0" baseline="0" noProof="0">
                <a:ln>
                  <a:noFill/>
                </a:ln>
                <a:solidFill>
                  <a:prstClr val="black"/>
                </a:solidFill>
                <a:effectLst/>
                <a:uLnTx/>
                <a:uFillTx/>
                <a:latin typeface="Aptos" panose="02110004020202020204"/>
                <a:ea typeface="+mn-ea"/>
                <a:cs typeface="+mn-cs"/>
              </a:rPr>
              <a:t>VBM ENVELOPES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824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C62B1B-41D0-DB4B-93B8-45822AB8439B}"/>
              </a:ext>
            </a:extLst>
          </p:cNvPr>
          <p:cNvSpPr txBox="1"/>
          <p:nvPr/>
        </p:nvSpPr>
        <p:spPr>
          <a:xfrm>
            <a:off x="699713" y="248038"/>
            <a:ext cx="7063721" cy="1159200"/>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4000" b="1" i="0" u="none" strike="noStrike" kern="1200" cap="none" spc="0" normalizeH="0" baseline="0" noProof="0">
                <a:ln>
                  <a:noFill/>
                </a:ln>
                <a:solidFill>
                  <a:srgbClr val="FFFFFF"/>
                </a:solidFill>
                <a:effectLst/>
                <a:uLnTx/>
                <a:uFillTx/>
                <a:latin typeface="+mj-lt"/>
                <a:ea typeface="+mj-ea"/>
                <a:cs typeface="+mj-cs"/>
              </a:rPr>
              <a:t>VOTE ( I DID ) STICKER</a:t>
            </a:r>
          </a:p>
        </p:txBody>
      </p:sp>
      <p:pic>
        <p:nvPicPr>
          <p:cNvPr id="1026" name="Picture 2">
            <a:extLst>
              <a:ext uri="{FF2B5EF4-FFF2-40B4-BE49-F238E27FC236}">
                <a16:creationId xmlns:a16="http://schemas.microsoft.com/office/drawing/2014/main" id="{C2E8D078-0CEA-106B-720B-C60F8BB0E0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2"/>
          <a:stretch/>
        </p:blipFill>
        <p:spPr bwMode="auto">
          <a:xfrm>
            <a:off x="948992" y="1931436"/>
            <a:ext cx="10294012" cy="4384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213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01786F-5B8D-DD90-6C9E-5EED5BE718D1}"/>
              </a:ext>
            </a:extLst>
          </p:cNvPr>
          <p:cNvSpPr txBox="1"/>
          <p:nvPr/>
        </p:nvSpPr>
        <p:spPr>
          <a:xfrm>
            <a:off x="3255264" y="91440"/>
            <a:ext cx="517846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RETURNING CERTIFICATES</a:t>
            </a:r>
          </a:p>
        </p:txBody>
      </p:sp>
      <p:pic>
        <p:nvPicPr>
          <p:cNvPr id="4" name="Picture 3">
            <a:extLst>
              <a:ext uri="{FF2B5EF4-FFF2-40B4-BE49-F238E27FC236}">
                <a16:creationId xmlns:a16="http://schemas.microsoft.com/office/drawing/2014/main" id="{2AFCAF1B-2C62-5CB7-6F7B-17201BEE163E}"/>
              </a:ext>
            </a:extLst>
          </p:cNvPr>
          <p:cNvPicPr>
            <a:picLocks noChangeAspect="1"/>
          </p:cNvPicPr>
          <p:nvPr/>
        </p:nvPicPr>
        <p:blipFill>
          <a:blip r:embed="rId2"/>
          <a:stretch>
            <a:fillRect/>
          </a:stretch>
        </p:blipFill>
        <p:spPr>
          <a:xfrm>
            <a:off x="1005770" y="820131"/>
            <a:ext cx="2313502" cy="3778721"/>
          </a:xfrm>
          <a:prstGeom prst="rect">
            <a:avLst/>
          </a:prstGeom>
          <a:ln w="38100">
            <a:solidFill>
              <a:schemeClr val="tx1">
                <a:lumMod val="95000"/>
                <a:lumOff val="5000"/>
              </a:schemeClr>
            </a:solidFill>
          </a:ln>
        </p:spPr>
      </p:pic>
      <p:pic>
        <p:nvPicPr>
          <p:cNvPr id="6" name="Picture 5">
            <a:extLst>
              <a:ext uri="{FF2B5EF4-FFF2-40B4-BE49-F238E27FC236}">
                <a16:creationId xmlns:a16="http://schemas.microsoft.com/office/drawing/2014/main" id="{A5438539-D4CD-A3D8-5E53-14682ECF9018}"/>
              </a:ext>
            </a:extLst>
          </p:cNvPr>
          <p:cNvPicPr>
            <a:picLocks noChangeAspect="1"/>
          </p:cNvPicPr>
          <p:nvPr/>
        </p:nvPicPr>
        <p:blipFill>
          <a:blip r:embed="rId3"/>
          <a:stretch>
            <a:fillRect/>
          </a:stretch>
        </p:blipFill>
        <p:spPr>
          <a:xfrm>
            <a:off x="4242603" y="820131"/>
            <a:ext cx="2422258" cy="3778721"/>
          </a:xfrm>
          <a:prstGeom prst="rect">
            <a:avLst/>
          </a:prstGeom>
          <a:ln w="38100">
            <a:solidFill>
              <a:schemeClr val="tx1">
                <a:lumMod val="95000"/>
                <a:lumOff val="5000"/>
              </a:schemeClr>
            </a:solidFill>
          </a:ln>
        </p:spPr>
      </p:pic>
      <p:sp>
        <p:nvSpPr>
          <p:cNvPr id="7" name="TextBox 6">
            <a:extLst>
              <a:ext uri="{FF2B5EF4-FFF2-40B4-BE49-F238E27FC236}">
                <a16:creationId xmlns:a16="http://schemas.microsoft.com/office/drawing/2014/main" id="{47699832-F3C1-D2CC-C75D-5504BE358979}"/>
              </a:ext>
            </a:extLst>
          </p:cNvPr>
          <p:cNvSpPr txBox="1"/>
          <p:nvPr/>
        </p:nvSpPr>
        <p:spPr>
          <a:xfrm rot="16200000">
            <a:off x="-1368061" y="2225023"/>
            <a:ext cx="3824331" cy="923330"/>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                             BALLOT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Arrow: Right 7">
            <a:extLst>
              <a:ext uri="{FF2B5EF4-FFF2-40B4-BE49-F238E27FC236}">
                <a16:creationId xmlns:a16="http://schemas.microsoft.com/office/drawing/2014/main" id="{4BB061D0-3BEB-CDA6-8FC8-2C78A38E3546}"/>
              </a:ext>
            </a:extLst>
          </p:cNvPr>
          <p:cNvSpPr/>
          <p:nvPr/>
        </p:nvSpPr>
        <p:spPr>
          <a:xfrm>
            <a:off x="3422069" y="2663884"/>
            <a:ext cx="729307" cy="30175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7BD81DA4-6BDB-F0DD-262B-4D91880B0744}"/>
              </a:ext>
            </a:extLst>
          </p:cNvPr>
          <p:cNvPicPr>
            <a:picLocks noChangeAspect="1"/>
          </p:cNvPicPr>
          <p:nvPr/>
        </p:nvPicPr>
        <p:blipFill>
          <a:blip r:embed="rId4"/>
          <a:stretch>
            <a:fillRect/>
          </a:stretch>
        </p:blipFill>
        <p:spPr>
          <a:xfrm>
            <a:off x="7082903" y="2942228"/>
            <a:ext cx="2422259" cy="3824332"/>
          </a:xfrm>
          <a:prstGeom prst="rect">
            <a:avLst/>
          </a:prstGeom>
          <a:ln w="38100">
            <a:solidFill>
              <a:schemeClr val="tx1">
                <a:lumMod val="95000"/>
                <a:lumOff val="5000"/>
              </a:schemeClr>
            </a:solidFill>
          </a:ln>
        </p:spPr>
      </p:pic>
      <p:pic>
        <p:nvPicPr>
          <p:cNvPr id="12" name="Picture 11">
            <a:extLst>
              <a:ext uri="{FF2B5EF4-FFF2-40B4-BE49-F238E27FC236}">
                <a16:creationId xmlns:a16="http://schemas.microsoft.com/office/drawing/2014/main" id="{1C2C914F-F592-99FE-9860-E5E18D21B892}"/>
              </a:ext>
            </a:extLst>
          </p:cNvPr>
          <p:cNvPicPr>
            <a:picLocks noChangeAspect="1"/>
          </p:cNvPicPr>
          <p:nvPr/>
        </p:nvPicPr>
        <p:blipFill>
          <a:blip r:embed="rId5"/>
          <a:stretch>
            <a:fillRect/>
          </a:stretch>
        </p:blipFill>
        <p:spPr>
          <a:xfrm>
            <a:off x="9682923" y="2942228"/>
            <a:ext cx="2344462" cy="3778721"/>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56772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TextBox 31">
            <a:extLst>
              <a:ext uri="{FF2B5EF4-FFF2-40B4-BE49-F238E27FC236}">
                <a16:creationId xmlns:a16="http://schemas.microsoft.com/office/drawing/2014/main" id="{C8EF8190-8CEE-885F-6784-71048FF4ADDF}"/>
              </a:ext>
            </a:extLst>
          </p:cNvPr>
          <p:cNvSpPr txBox="1"/>
          <p:nvPr/>
        </p:nvSpPr>
        <p:spPr>
          <a:xfrm>
            <a:off x="1137036" y="548640"/>
            <a:ext cx="9543405" cy="11887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a:ln>
                  <a:noFill/>
                </a:ln>
                <a:solidFill>
                  <a:prstClr val="black">
                    <a:lumMod val="85000"/>
                    <a:lumOff val="15000"/>
                  </a:prstClr>
                </a:solidFill>
                <a:effectLst/>
                <a:uLnTx/>
                <a:uFillTx/>
                <a:latin typeface="Aptos Display" panose="02110004020202020204"/>
                <a:ea typeface="+mn-ea"/>
                <a:cs typeface="+mn-cs"/>
              </a:rPr>
              <a:t>WHO CAN VOTE-BY-MAIL</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a:ln>
                  <a:noFill/>
                </a:ln>
                <a:solidFill>
                  <a:prstClr val="black">
                    <a:lumMod val="85000"/>
                    <a:lumOff val="15000"/>
                  </a:prstClr>
                </a:solidFill>
                <a:effectLst/>
                <a:uLnTx/>
                <a:uFillTx/>
                <a:latin typeface="Aptos Display" panose="02110004020202020204"/>
                <a:ea typeface="+mn-ea"/>
                <a:cs typeface="+mn-cs"/>
              </a:rPr>
              <a:t>Any registered Orange County voter</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400" b="1" i="0" u="none" strike="noStrike" kern="1200" cap="none" spc="0" normalizeH="0" baseline="0" noProof="0">
              <a:ln>
                <a:noFill/>
              </a:ln>
              <a:solidFill>
                <a:prstClr val="black">
                  <a:lumMod val="85000"/>
                  <a:lumOff val="15000"/>
                </a:prstClr>
              </a:solidFill>
              <a:effectLst/>
              <a:uLnTx/>
              <a:uFillTx/>
              <a:latin typeface="Aptos Display" panose="02110004020202020204"/>
              <a:ea typeface="+mn-ea"/>
              <a:cs typeface="+mn-cs"/>
            </a:endParaRPr>
          </a:p>
        </p:txBody>
      </p:sp>
      <p:sp>
        <p:nvSpPr>
          <p:cNvPr id="33" name="TextBox 32">
            <a:extLst>
              <a:ext uri="{FF2B5EF4-FFF2-40B4-BE49-F238E27FC236}">
                <a16:creationId xmlns:a16="http://schemas.microsoft.com/office/drawing/2014/main" id="{70447F19-D5A6-2E94-8B4A-7EA03E31EC2E}"/>
              </a:ext>
            </a:extLst>
          </p:cNvPr>
          <p:cNvSpPr txBox="1"/>
          <p:nvPr/>
        </p:nvSpPr>
        <p:spPr>
          <a:xfrm>
            <a:off x="1957987" y="2431765"/>
            <a:ext cx="8276026" cy="33200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rPr>
              <a:t>WHEN DOES A REQUEST TO VOTE-BY-MAIL EXPIRE?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rPr>
              <a:t>A request to receive a vote-by-mail ballot covers all elections from the date a request was submitted through the end of the election cycle.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rPr>
              <a:t>A request must then be renewed thereafter if the voter wishes to continue to receive a vote-by-mail ballot after the expiration of each election cycle.</a:t>
            </a: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493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EF25E1A-D7B5-CDFF-CE30-9F2D323D4461}"/>
              </a:ext>
            </a:extLst>
          </p:cNvPr>
          <p:cNvSpPr txBox="1"/>
          <p:nvPr/>
        </p:nvSpPr>
        <p:spPr>
          <a:xfrm>
            <a:off x="245096" y="2767106"/>
            <a:ext cx="3458223" cy="3071906"/>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ptos Display" panose="02110004020202020204"/>
                <a:ea typeface="+mn-ea"/>
                <a:cs typeface="+mn-cs"/>
              </a:rPr>
              <a:t>VOTE-BY-MAIL</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ptos Display" panose="02110004020202020204"/>
                <a:ea typeface="+mn-ea"/>
                <a:cs typeface="+mn-cs"/>
              </a:rPr>
              <a:t>REQUEST DEADLINE</a:t>
            </a:r>
          </a:p>
        </p:txBody>
      </p:sp>
      <p:pic>
        <p:nvPicPr>
          <p:cNvPr id="4" name="Picture 3">
            <a:extLst>
              <a:ext uri="{FF2B5EF4-FFF2-40B4-BE49-F238E27FC236}">
                <a16:creationId xmlns:a16="http://schemas.microsoft.com/office/drawing/2014/main" id="{14A21C51-F67E-B629-35C3-091B6D5D376D}"/>
              </a:ext>
            </a:extLst>
          </p:cNvPr>
          <p:cNvPicPr>
            <a:picLocks noChangeAspect="1"/>
          </p:cNvPicPr>
          <p:nvPr/>
        </p:nvPicPr>
        <p:blipFill>
          <a:blip r:embed="rId2"/>
          <a:stretch>
            <a:fillRect/>
          </a:stretch>
        </p:blipFill>
        <p:spPr>
          <a:xfrm>
            <a:off x="4284022" y="182880"/>
            <a:ext cx="7594034" cy="6409944"/>
          </a:xfrm>
          <a:prstGeom prst="rect">
            <a:avLst/>
          </a:prstGeom>
        </p:spPr>
      </p:pic>
    </p:spTree>
    <p:extLst>
      <p:ext uri="{BB962C8B-B14F-4D97-AF65-F5344CB8AC3E}">
        <p14:creationId xmlns:p14="http://schemas.microsoft.com/office/powerpoint/2010/main" val="260718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419" y="1258708"/>
            <a:ext cx="9852349" cy="3398405"/>
          </a:xfrm>
        </p:spPr>
        <p:txBody>
          <a:bodyPr>
            <a:normAutofit/>
          </a:bodyPr>
          <a:lstStyle/>
          <a:p>
            <a:pPr algn="ctr"/>
            <a:r>
              <a:rPr lang="en-US" sz="7000" cap="small">
                <a:latin typeface="Iskoola Pota" panose="020F0502020204030204" pitchFamily="34" charset="0"/>
                <a:cs typeface="Iskoola Pota" panose="020F0502020204030204" pitchFamily="34" charset="0"/>
              </a:rPr>
              <a:t>Welcome to the</a:t>
            </a:r>
            <a:br>
              <a:rPr lang="en-US" sz="7000" cap="small">
                <a:latin typeface="Iskoola Pota" panose="020F0502020204030204" pitchFamily="34" charset="0"/>
                <a:cs typeface="Iskoola Pota" panose="020F0502020204030204" pitchFamily="34" charset="0"/>
              </a:rPr>
            </a:br>
            <a:r>
              <a:rPr lang="en-US" sz="7000" cap="small">
                <a:latin typeface="Iskoola Pota" panose="020F0502020204030204" pitchFamily="34" charset="0"/>
                <a:cs typeface="Iskoola Pota" panose="020F0502020204030204" pitchFamily="34" charset="0"/>
              </a:rPr>
              <a:t>2024 </a:t>
            </a:r>
            <a:br>
              <a:rPr lang="en-US" sz="7000" cap="small">
                <a:latin typeface="Iskoola Pota" panose="020F0502020204030204" pitchFamily="34" charset="0"/>
                <a:cs typeface="Iskoola Pota" panose="020F0502020204030204" pitchFamily="34" charset="0"/>
              </a:rPr>
            </a:br>
            <a:r>
              <a:rPr lang="en-US" sz="7000" cap="small">
                <a:latin typeface="Iskoola Pota" panose="020F0502020204030204" pitchFamily="34" charset="0"/>
                <a:cs typeface="Iskoola Pota" panose="020F0502020204030204" pitchFamily="34" charset="0"/>
              </a:rPr>
              <a:t>Candidate Seminar</a:t>
            </a:r>
          </a:p>
        </p:txBody>
      </p:sp>
      <p:sp>
        <p:nvSpPr>
          <p:cNvPr id="3" name="Subtitle 2"/>
          <p:cNvSpPr>
            <a:spLocks noGrp="1"/>
          </p:cNvSpPr>
          <p:nvPr>
            <p:ph type="subTitle" idx="1"/>
          </p:nvPr>
        </p:nvSpPr>
        <p:spPr>
          <a:xfrm>
            <a:off x="493386" y="5047632"/>
            <a:ext cx="8069134" cy="859479"/>
          </a:xfrm>
        </p:spPr>
        <p:txBody>
          <a:bodyPr>
            <a:normAutofit/>
          </a:bodyPr>
          <a:lstStyle/>
          <a:p>
            <a:pPr algn="ctr"/>
            <a:r>
              <a:rPr lang="en-US" sz="2400"/>
              <a:t>Presented by the Orange County Supervisor of Elections Office</a:t>
            </a:r>
          </a:p>
        </p:txBody>
      </p:sp>
      <p:sp>
        <p:nvSpPr>
          <p:cNvPr id="9" name="Subtitle 2">
            <a:extLst>
              <a:ext uri="{FF2B5EF4-FFF2-40B4-BE49-F238E27FC236}">
                <a16:creationId xmlns:a16="http://schemas.microsoft.com/office/drawing/2014/main" id="{628E2B8B-BF28-0627-1F59-66978E9D1CD2}"/>
              </a:ext>
            </a:extLst>
          </p:cNvPr>
          <p:cNvSpPr txBox="1">
            <a:spLocks/>
          </p:cNvSpPr>
          <p:nvPr/>
        </p:nvSpPr>
        <p:spPr>
          <a:xfrm>
            <a:off x="283464" y="6222328"/>
            <a:ext cx="11826240" cy="70788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US" sz="2400"/>
              <a:t>NOTICE: This slide presentation will be made available on our website for future reference. </a:t>
            </a:r>
          </a:p>
        </p:txBody>
      </p:sp>
      <p:pic>
        <p:nvPicPr>
          <p:cNvPr id="6" name="Picture 5" descr="A logo with orange and green leaves&#10;&#10;Description automatically generated">
            <a:extLst>
              <a:ext uri="{FF2B5EF4-FFF2-40B4-BE49-F238E27FC236}">
                <a16:creationId xmlns:a16="http://schemas.microsoft.com/office/drawing/2014/main" id="{2D05F6C9-C0EE-EC90-0453-262007A0AE99}"/>
              </a:ext>
            </a:extLst>
          </p:cNvPr>
          <p:cNvPicPr>
            <a:picLocks noChangeAspect="1"/>
          </p:cNvPicPr>
          <p:nvPr/>
        </p:nvPicPr>
        <p:blipFill>
          <a:blip r:embed="rId3"/>
          <a:stretch>
            <a:fillRect/>
          </a:stretch>
        </p:blipFill>
        <p:spPr>
          <a:xfrm>
            <a:off x="9371930" y="2799302"/>
            <a:ext cx="2662616" cy="1368714"/>
          </a:xfrm>
          <a:prstGeom prst="rect">
            <a:avLst/>
          </a:prstGeom>
        </p:spPr>
      </p:pic>
    </p:spTree>
    <p:extLst>
      <p:ext uri="{BB962C8B-B14F-4D97-AF65-F5344CB8AC3E}">
        <p14:creationId xmlns:p14="http://schemas.microsoft.com/office/powerpoint/2010/main" val="351282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10A109-0B1D-3D65-283F-B894B49B7BCF}"/>
              </a:ext>
            </a:extLst>
          </p:cNvPr>
          <p:cNvSpPr txBox="1"/>
          <p:nvPr/>
        </p:nvSpPr>
        <p:spPr>
          <a:xfrm>
            <a:off x="292608" y="347472"/>
            <a:ext cx="1179576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Who can pick up my Vote-by-Mail Ballot?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highlight>
                  <a:srgbClr val="FFFFFF"/>
                </a:highlight>
                <a:uLnTx/>
                <a:uFillTx/>
                <a:latin typeface="Trebuchet MS" panose="020B0603020202020204" pitchFamily="34" charset="0"/>
                <a:ea typeface="+mn-ea"/>
                <a:cs typeface="+mn-cs"/>
              </a:rPr>
              <a:t>If directly instructed by the voter, a member of the voter’s immediate family or the voter’s legal guardian.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FF"/>
              </a:highligh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 voter can designate any person to pick up their ballot. The designee can pick up the ballot once ballots for UOCAVA voters have been mailed</a:t>
            </a:r>
            <a:r>
              <a:rPr kumimoji="0" lang="en-US" sz="1600" b="0" i="0" u="none" strike="noStrike" kern="1200" cap="none" spc="0" normalizeH="0" baseline="0" noProof="0">
                <a:ln>
                  <a:noFill/>
                </a:ln>
                <a:solidFill>
                  <a:srgbClr val="002060"/>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 designee is limited to picking up vote-by-mail ballots for two other voters per election (NON-FAMILY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 Designee can pick up  an unlimited # of Vote-by-Mail Ballots for Immediate Family member (refers to the Designee’s Spouse, Parent, Child, Grandparent, Grandchild, or the Designee’s Spouse’s Parent, Child, Grandparent, Grandchild, or Sibling).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The Designee must submit an Affidavit to pick-up the voter’s blank ballot. </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Form DS-DE 162 </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is a combination form that includes the affidavit for ballot pick-up, the written authorization for the designee and if a request is not already on record, the voter’s request for a vote-by-mail ballot.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C00000"/>
                </a:solidFill>
                <a:effectLst/>
                <a:uLnTx/>
                <a:uFillTx/>
                <a:latin typeface="Aptos" panose="02110004020202020204"/>
                <a:ea typeface="+mn-ea"/>
                <a:cs typeface="+mn-cs"/>
              </a:rPr>
              <a:t>If a voter or designee waits until the start of mandatory early voting or up through Election Day to pick up or have delivered a vote-by-mail ballot, a special affidavit must also be completed. The voter must affirm in the affidavit that an emergency exists that keeps the voter from being able to vote at a designated early voting site in his or her county or at his or her assigned polling place on Election Day.  The affidavit is part of Form DS-DE 162.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319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15351-688C-ADBE-165A-A5D303997DC6}"/>
              </a:ext>
            </a:extLst>
          </p:cNvPr>
          <p:cNvPicPr>
            <a:picLocks noChangeAspect="1"/>
          </p:cNvPicPr>
          <p:nvPr/>
        </p:nvPicPr>
        <p:blipFill>
          <a:blip r:embed="rId2"/>
          <a:stretch>
            <a:fillRect/>
          </a:stretch>
        </p:blipFill>
        <p:spPr>
          <a:xfrm>
            <a:off x="1030834" y="228600"/>
            <a:ext cx="5200284" cy="6407870"/>
          </a:xfrm>
          <a:prstGeom prst="rect">
            <a:avLst/>
          </a:prstGeom>
          <a:ln w="38100">
            <a:solidFill>
              <a:schemeClr val="tx1">
                <a:lumMod val="95000"/>
                <a:lumOff val="5000"/>
              </a:schemeClr>
            </a:solidFill>
          </a:ln>
        </p:spPr>
      </p:pic>
      <p:pic>
        <p:nvPicPr>
          <p:cNvPr id="4" name="Picture 3">
            <a:extLst>
              <a:ext uri="{FF2B5EF4-FFF2-40B4-BE49-F238E27FC236}">
                <a16:creationId xmlns:a16="http://schemas.microsoft.com/office/drawing/2014/main" id="{3CD91736-0C52-BF0F-B78B-1EB92FCD6E8B}"/>
              </a:ext>
            </a:extLst>
          </p:cNvPr>
          <p:cNvPicPr>
            <a:picLocks noChangeAspect="1"/>
          </p:cNvPicPr>
          <p:nvPr/>
        </p:nvPicPr>
        <p:blipFill>
          <a:blip r:embed="rId3"/>
          <a:stretch>
            <a:fillRect/>
          </a:stretch>
        </p:blipFill>
        <p:spPr>
          <a:xfrm>
            <a:off x="6586260" y="228600"/>
            <a:ext cx="5200284" cy="6404124"/>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3467170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DD6F1-8360-F26F-C34B-A9105B6EE72A}"/>
              </a:ext>
            </a:extLst>
          </p:cNvPr>
          <p:cNvPicPr>
            <a:picLocks noChangeAspect="1"/>
          </p:cNvPicPr>
          <p:nvPr/>
        </p:nvPicPr>
        <p:blipFill>
          <a:blip r:embed="rId2"/>
          <a:stretch>
            <a:fillRect/>
          </a:stretch>
        </p:blipFill>
        <p:spPr>
          <a:xfrm>
            <a:off x="2921968" y="3455630"/>
            <a:ext cx="1481753" cy="1905112"/>
          </a:xfrm>
          <a:prstGeom prst="rect">
            <a:avLst/>
          </a:prstGeom>
        </p:spPr>
      </p:pic>
      <p:sp>
        <p:nvSpPr>
          <p:cNvPr id="5" name="TextBox 4">
            <a:extLst>
              <a:ext uri="{FF2B5EF4-FFF2-40B4-BE49-F238E27FC236}">
                <a16:creationId xmlns:a16="http://schemas.microsoft.com/office/drawing/2014/main" id="{43042D38-5F37-C971-BF20-F9D1DF4A7ACB}"/>
              </a:ext>
            </a:extLst>
          </p:cNvPr>
          <p:cNvSpPr txBox="1"/>
          <p:nvPr/>
        </p:nvSpPr>
        <p:spPr>
          <a:xfrm>
            <a:off x="494888" y="805397"/>
            <a:ext cx="4470304" cy="27884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Deadline to Return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Vote-by-Mail Ballot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Ballots must be received no later than 7 p.m. on Election Night(Postmark do not count) at the Supervisor of Elections Office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Ballots Can Not be returned to a polling place on Election Day, the Supervisor of Election Office is the only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9DEBB6F9-7C07-5622-3693-16455D3E18EE}"/>
              </a:ext>
            </a:extLst>
          </p:cNvPr>
          <p:cNvPicPr>
            <a:picLocks noChangeAspect="1"/>
          </p:cNvPicPr>
          <p:nvPr/>
        </p:nvPicPr>
        <p:blipFill>
          <a:blip r:embed="rId3"/>
          <a:stretch>
            <a:fillRect/>
          </a:stretch>
        </p:blipFill>
        <p:spPr>
          <a:xfrm>
            <a:off x="6096000" y="805397"/>
            <a:ext cx="3373988" cy="5406272"/>
          </a:xfrm>
          <a:prstGeom prst="rect">
            <a:avLst/>
          </a:prstGeom>
          <a:ln w="38100">
            <a:solidFill>
              <a:schemeClr val="tx1">
                <a:lumMod val="95000"/>
                <a:lumOff val="5000"/>
              </a:schemeClr>
            </a:solidFill>
          </a:ln>
        </p:spPr>
      </p:pic>
      <p:pic>
        <p:nvPicPr>
          <p:cNvPr id="11" name="Picture 10">
            <a:extLst>
              <a:ext uri="{FF2B5EF4-FFF2-40B4-BE49-F238E27FC236}">
                <a16:creationId xmlns:a16="http://schemas.microsoft.com/office/drawing/2014/main" id="{A845B3D6-4D4B-0996-6530-D1396CA3F16E}"/>
              </a:ext>
            </a:extLst>
          </p:cNvPr>
          <p:cNvPicPr>
            <a:picLocks noChangeAspect="1"/>
          </p:cNvPicPr>
          <p:nvPr/>
        </p:nvPicPr>
        <p:blipFill>
          <a:blip r:embed="rId4"/>
          <a:stretch>
            <a:fillRect/>
          </a:stretch>
        </p:blipFill>
        <p:spPr>
          <a:xfrm rot="5400000">
            <a:off x="9585097" y="4457672"/>
            <a:ext cx="514421" cy="1291719"/>
          </a:xfrm>
          <a:prstGeom prst="rect">
            <a:avLst/>
          </a:prstGeom>
        </p:spPr>
      </p:pic>
      <p:sp>
        <p:nvSpPr>
          <p:cNvPr id="12" name="TextBox 11">
            <a:extLst>
              <a:ext uri="{FF2B5EF4-FFF2-40B4-BE49-F238E27FC236}">
                <a16:creationId xmlns:a16="http://schemas.microsoft.com/office/drawing/2014/main" id="{7F868FD9-36F6-15F8-A652-5BA492C3E9AA}"/>
              </a:ext>
            </a:extLst>
          </p:cNvPr>
          <p:cNvSpPr txBox="1"/>
          <p:nvPr/>
        </p:nvSpPr>
        <p:spPr>
          <a:xfrm>
            <a:off x="9710928" y="3941064"/>
            <a:ext cx="16996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SIGN BALLOTS</a:t>
            </a:r>
          </a:p>
        </p:txBody>
      </p:sp>
      <p:pic>
        <p:nvPicPr>
          <p:cNvPr id="6" name="Picture 5">
            <a:extLst>
              <a:ext uri="{FF2B5EF4-FFF2-40B4-BE49-F238E27FC236}">
                <a16:creationId xmlns:a16="http://schemas.microsoft.com/office/drawing/2014/main" id="{24F6A4D3-6EAF-747E-005E-75370CDB591F}"/>
              </a:ext>
            </a:extLst>
          </p:cNvPr>
          <p:cNvPicPr>
            <a:picLocks noChangeAspect="1"/>
          </p:cNvPicPr>
          <p:nvPr/>
        </p:nvPicPr>
        <p:blipFill>
          <a:blip r:embed="rId5"/>
          <a:stretch>
            <a:fillRect/>
          </a:stretch>
        </p:blipFill>
        <p:spPr>
          <a:xfrm>
            <a:off x="598605" y="3821030"/>
            <a:ext cx="2112839" cy="1282501"/>
          </a:xfrm>
          <a:prstGeom prst="rect">
            <a:avLst/>
          </a:prstGeom>
        </p:spPr>
      </p:pic>
    </p:spTree>
    <p:extLst>
      <p:ext uri="{BB962C8B-B14F-4D97-AF65-F5344CB8AC3E}">
        <p14:creationId xmlns:p14="http://schemas.microsoft.com/office/powerpoint/2010/main" val="736333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06D873-BC73-D5BC-0FCB-6F5FA12AA672}"/>
              </a:ext>
            </a:extLst>
          </p:cNvPr>
          <p:cNvPicPr>
            <a:picLocks noChangeAspect="1"/>
          </p:cNvPicPr>
          <p:nvPr/>
        </p:nvPicPr>
        <p:blipFill rotWithShape="1">
          <a:blip r:embed="rId2">
            <a:duotone>
              <a:schemeClr val="bg2">
                <a:shade val="45000"/>
                <a:satMod val="135000"/>
              </a:schemeClr>
              <a:prstClr val="white"/>
            </a:duotone>
          </a:blip>
          <a:srcRect t="12211" b="3519"/>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F348C77-C9CA-D0DA-F8DC-E580E1A81D0B}"/>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Display" panose="02110004020202020204"/>
                <a:ea typeface="+mn-ea"/>
                <a:cs typeface="+mn-cs"/>
              </a:rPr>
              <a:t>PUBLIC INSPECTION OF BALLOTS / MATERIALS</a:t>
            </a:r>
          </a:p>
        </p:txBody>
      </p:sp>
      <p:graphicFrame>
        <p:nvGraphicFramePr>
          <p:cNvPr id="8" name="TextBox 4">
            <a:extLst>
              <a:ext uri="{FF2B5EF4-FFF2-40B4-BE49-F238E27FC236}">
                <a16:creationId xmlns:a16="http://schemas.microsoft.com/office/drawing/2014/main" id="{F7393993-B75D-0B90-2196-49697A18D48A}"/>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24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F822D87E-C585-D775-6BDC-24E4E8689BC7}"/>
              </a:ext>
            </a:extLst>
          </p:cNvPr>
          <p:cNvSpPr txBox="1"/>
          <p:nvPr/>
        </p:nvSpPr>
        <p:spPr>
          <a:xfrm>
            <a:off x="1137037" y="484094"/>
            <a:ext cx="9998441" cy="1206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Display" panose="02110004020202020204"/>
                <a:ea typeface="+mn-ea"/>
                <a:cs typeface="+mn-cs"/>
              </a:rPr>
              <a:t>VOTE-BY-MAIL PUBLIC VIEWING</a:t>
            </a:r>
          </a:p>
        </p:txBody>
      </p:sp>
      <p:sp>
        <p:nvSpPr>
          <p:cNvPr id="24" name="Freeform: Shape 23">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A blue object in the sky&#10;&#10;Description automatically generated">
            <a:extLst>
              <a:ext uri="{FF2B5EF4-FFF2-40B4-BE49-F238E27FC236}">
                <a16:creationId xmlns:a16="http://schemas.microsoft.com/office/drawing/2014/main" id="{588F3420-8933-F29F-52F2-D414CDA68E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09404" y="2297417"/>
            <a:ext cx="3274548" cy="3274548"/>
          </a:xfrm>
          <a:prstGeom prst="rect">
            <a:avLst/>
          </a:prstGeom>
        </p:spPr>
      </p:pic>
      <p:sp>
        <p:nvSpPr>
          <p:cNvPr id="25"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F838443-DDA6-2C08-9247-F17491CD80CC}"/>
              </a:ext>
            </a:extLst>
          </p:cNvPr>
          <p:cNvSpPr txBox="1"/>
          <p:nvPr/>
        </p:nvSpPr>
        <p:spPr>
          <a:xfrm>
            <a:off x="5100664" y="1262099"/>
            <a:ext cx="6923696" cy="5508156"/>
          </a:xfrm>
          <a:prstGeom prst="rect">
            <a:avLst/>
          </a:prstGeom>
        </p:spPr>
        <p:txBody>
          <a:bodyPr vert="horz" lIns="91440" tIns="45720" rIns="91440" bIns="45720" rtlCol="0" anchor="ctr">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Vote-by-Mail Public Viewing Dates / Times advertised prior Election and currently available on the SOE Website, Canvassing Board Calendar.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Primary Election:	August	2</a:t>
            </a:r>
            <a:r>
              <a:rPr kumimoji="0" lang="en-US" sz="1600" b="1" i="0" u="none" strike="noStrike" kern="1200" cap="none" spc="0" normalizeH="0" baseline="30000" noProof="0">
                <a:ln>
                  <a:noFill/>
                </a:ln>
                <a:solidFill>
                  <a:srgbClr val="00B050"/>
                </a:solidFill>
                <a:effectLst/>
                <a:uLnTx/>
                <a:uFillTx/>
                <a:latin typeface="Aptos" panose="02110004020202020204"/>
                <a:ea typeface="+mn-ea"/>
                <a:cs typeface="+mn-cs"/>
              </a:rPr>
              <a:t>nd</a:t>
            </a: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9am - 10am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August	9</a:t>
            </a:r>
            <a:r>
              <a:rPr kumimoji="0" lang="en-US" sz="1600" b="1" i="0" u="none" strike="noStrike" kern="1200" cap="none" spc="0" normalizeH="0" baseline="30000" noProof="0">
                <a:ln>
                  <a:noFill/>
                </a:ln>
                <a:solidFill>
                  <a:srgbClr val="00B050"/>
                </a:solidFill>
                <a:effectLst/>
                <a:uLnTx/>
                <a:uFillTx/>
                <a:latin typeface="Aptos" panose="02110004020202020204"/>
                <a:ea typeface="+mn-ea"/>
                <a:cs typeface="+mn-cs"/>
              </a:rPr>
              <a:t>th</a:t>
            </a: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8am - 9am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August	15</a:t>
            </a:r>
            <a:r>
              <a:rPr kumimoji="0" lang="en-US" sz="1600" b="1" i="0" u="none" strike="noStrike" kern="1200" cap="none" spc="0" normalizeH="0" baseline="30000" noProof="0">
                <a:ln>
                  <a:noFill/>
                </a:ln>
                <a:solidFill>
                  <a:srgbClr val="00B050"/>
                </a:solidFill>
                <a:effectLst/>
                <a:uLnTx/>
                <a:uFillTx/>
                <a:latin typeface="Aptos" panose="02110004020202020204"/>
                <a:ea typeface="+mn-ea"/>
                <a:cs typeface="+mn-cs"/>
              </a:rPr>
              <a:t>th</a:t>
            </a: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8am – 9am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August	19</a:t>
            </a:r>
            <a:r>
              <a:rPr kumimoji="0" lang="en-US" sz="1600" b="1" i="0" u="none" strike="noStrike" kern="1200" cap="none" spc="0" normalizeH="0" baseline="30000" noProof="0">
                <a:ln>
                  <a:noFill/>
                </a:ln>
                <a:solidFill>
                  <a:srgbClr val="00B050"/>
                </a:solidFill>
                <a:effectLst/>
                <a:uLnTx/>
                <a:uFillTx/>
                <a:latin typeface="Aptos" panose="02110004020202020204"/>
                <a:ea typeface="+mn-ea"/>
                <a:cs typeface="+mn-cs"/>
              </a:rPr>
              <a:t>th</a:t>
            </a:r>
            <a:r>
              <a:rPr kumimoji="0" lang="en-US" sz="1600" b="1" i="0" u="none" strike="noStrike" kern="1200" cap="none" spc="0" normalizeH="0" baseline="0" noProof="0">
                <a:ln>
                  <a:noFill/>
                </a:ln>
                <a:solidFill>
                  <a:srgbClr val="00B050"/>
                </a:solidFill>
                <a:effectLst/>
                <a:uLnTx/>
                <a:uFillTx/>
                <a:latin typeface="Aptos" panose="02110004020202020204"/>
                <a:ea typeface="+mn-ea"/>
                <a:cs typeface="+mn-cs"/>
              </a:rPr>
              <a:t>	8am – 9am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General Election: 	October	  18</a:t>
            </a:r>
            <a:r>
              <a:rPr kumimoji="0" lang="en-US" sz="1600" b="1" i="0" u="none" strike="noStrike" kern="1200" cap="none" spc="0" normalizeH="0" baseline="30000" noProof="0">
                <a:ln>
                  <a:noFill/>
                </a:ln>
                <a:solidFill>
                  <a:srgbClr val="0070C0"/>
                </a:solidFill>
                <a:effectLst/>
                <a:uLnTx/>
                <a:uFillTx/>
                <a:latin typeface="Aptos" panose="02110004020202020204"/>
                <a:ea typeface="+mn-ea"/>
                <a:cs typeface="+mn-cs"/>
              </a:rPr>
              <a:t>th</a:t>
            </a: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	9am – 10am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                                           		October	   25</a:t>
            </a:r>
            <a:r>
              <a:rPr kumimoji="0" lang="en-US" sz="1600" b="1" i="0" u="none" strike="noStrike" kern="1200" cap="none" spc="0" normalizeH="0" baseline="30000" noProof="0">
                <a:ln>
                  <a:noFill/>
                </a:ln>
                <a:solidFill>
                  <a:srgbClr val="0070C0"/>
                </a:solidFill>
                <a:effectLst/>
                <a:uLnTx/>
                <a:uFillTx/>
                <a:latin typeface="Aptos" panose="02110004020202020204"/>
                <a:ea typeface="+mn-ea"/>
                <a:cs typeface="+mn-cs"/>
              </a:rPr>
              <a:t>th</a:t>
            </a: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	8am – 9am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                                           		October       31</a:t>
            </a:r>
            <a:r>
              <a:rPr kumimoji="0" lang="en-US" sz="1600" b="1" i="0" u="none" strike="noStrike" kern="1200" cap="none" spc="0" normalizeH="0" baseline="30000" noProof="0">
                <a:ln>
                  <a:noFill/>
                </a:ln>
                <a:solidFill>
                  <a:srgbClr val="0070C0"/>
                </a:solidFill>
                <a:effectLst/>
                <a:uLnTx/>
                <a:uFillTx/>
                <a:latin typeface="Aptos" panose="02110004020202020204"/>
                <a:ea typeface="+mn-ea"/>
                <a:cs typeface="+mn-cs"/>
              </a:rPr>
              <a:t>st</a:t>
            </a: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	8am – 9am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                                           		November  4</a:t>
            </a:r>
            <a:r>
              <a:rPr kumimoji="0" lang="en-US" sz="1600" b="1" i="0" u="none" strike="noStrike" kern="1200" cap="none" spc="0" normalizeH="0" baseline="30000" noProof="0">
                <a:ln>
                  <a:noFill/>
                </a:ln>
                <a:solidFill>
                  <a:srgbClr val="0070C0"/>
                </a:solidFill>
                <a:effectLst/>
                <a:uLnTx/>
                <a:uFillTx/>
                <a:latin typeface="Aptos" panose="02110004020202020204"/>
                <a:ea typeface="+mn-ea"/>
                <a:cs typeface="+mn-cs"/>
              </a:rPr>
              <a:t>th	</a:t>
            </a:r>
            <a:r>
              <a:rPr kumimoji="0" lang="en-US" sz="1600" b="1" i="0" u="none" strike="noStrike" kern="1200" cap="none" spc="0" normalizeH="0" baseline="0" noProof="0">
                <a:ln>
                  <a:noFill/>
                </a:ln>
                <a:solidFill>
                  <a:srgbClr val="0070C0"/>
                </a:solidFill>
                <a:effectLst/>
                <a:uLnTx/>
                <a:uFillTx/>
                <a:latin typeface="Aptos" panose="02110004020202020204"/>
                <a:ea typeface="+mn-ea"/>
                <a:cs typeface="+mn-cs"/>
              </a:rPr>
              <a:t>8am – 9am</a:t>
            </a:r>
          </a:p>
        </p:txBody>
      </p:sp>
    </p:spTree>
    <p:extLst>
      <p:ext uri="{BB962C8B-B14F-4D97-AF65-F5344CB8AC3E}">
        <p14:creationId xmlns:p14="http://schemas.microsoft.com/office/powerpoint/2010/main" val="4151035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FDF19-C62D-6953-DDA9-8E09AB4955A8}"/>
              </a:ext>
            </a:extLst>
          </p:cNvPr>
          <p:cNvPicPr>
            <a:picLocks noChangeAspect="1"/>
          </p:cNvPicPr>
          <p:nvPr/>
        </p:nvPicPr>
        <p:blipFill>
          <a:blip r:embed="rId2"/>
          <a:stretch>
            <a:fillRect/>
          </a:stretch>
        </p:blipFill>
        <p:spPr>
          <a:xfrm rot="16200000">
            <a:off x="2959247" y="1176256"/>
            <a:ext cx="6581454" cy="4562575"/>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362446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4D875E2-16B0-3466-D54C-F33873CB2F0C}"/>
              </a:ext>
            </a:extLst>
          </p:cNvPr>
          <p:cNvSpPr txBox="1"/>
          <p:nvPr/>
        </p:nvSpPr>
        <p:spPr>
          <a:xfrm>
            <a:off x="989251" y="444731"/>
            <a:ext cx="5180640" cy="6185394"/>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 b="1" i="0" u="none" strike="noStrike" kern="1200" cap="none" spc="0" normalizeH="0" baseline="0" noProof="0">
                <a:ln>
                  <a:noFill/>
                </a:ln>
                <a:solidFill>
                  <a:prstClr val="black"/>
                </a:solidFill>
                <a:effectLst/>
                <a:uLnTx/>
                <a:uFillTx/>
                <a:latin typeface="Aptos" panose="02110004020202020204"/>
                <a:ea typeface="+mn-ea"/>
                <a:cs typeface="+mn-cs"/>
              </a:rPr>
              <a:t>Affidavit to Correct an Un-Signed /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 b="1" i="0" u="none" strike="noStrike" kern="1200" cap="none" spc="0" normalizeH="0" baseline="0" noProof="0">
                <a:ln>
                  <a:noFill/>
                </a:ln>
                <a:solidFill>
                  <a:prstClr val="black"/>
                </a:solidFill>
                <a:effectLst/>
                <a:uLnTx/>
                <a:uFillTx/>
                <a:latin typeface="Aptos" panose="02110004020202020204"/>
                <a:ea typeface="+mn-ea"/>
                <a:cs typeface="+mn-cs"/>
              </a:rPr>
              <a:t>Signature Difference Certificate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800" b="1"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Every Unsigned and Signature Difference Status receives a Cure Affidavit via Mail. If voter provided email / phone, we’ll contact them as well via these methods.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The Election Office will mail voters a letter with the Affidavit to correct this issue.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The voter must return the completed affidavit with a copy of an ID or required documentation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Voters have until 5pm the 2</a:t>
            </a:r>
            <a:r>
              <a:rPr kumimoji="0" lang="en-US" sz="1700" b="0" i="0"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 day after the Election to correct a signature issue.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700" b="1" i="0" u="none" strike="noStrike" kern="1200" cap="none" spc="0" normalizeH="0" baseline="0" noProof="0">
                <a:ln>
                  <a:noFill/>
                </a:ln>
                <a:solidFill>
                  <a:srgbClr val="4EA72E">
                    <a:lumMod val="75000"/>
                  </a:srgbClr>
                </a:solidFill>
                <a:effectLst/>
                <a:uLnTx/>
                <a:uFillTx/>
                <a:latin typeface="Aptos" panose="02110004020202020204"/>
                <a:ea typeface="+mn-ea"/>
                <a:cs typeface="+mn-cs"/>
              </a:rPr>
              <a:t>Primary     08/22</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a:ln>
                  <a:noFill/>
                </a:ln>
                <a:solidFill>
                  <a:srgbClr val="4EA72E">
                    <a:lumMod val="75000"/>
                  </a:srgbClr>
                </a:solidFill>
                <a:effectLst/>
                <a:uLnTx/>
                <a:uFillTx/>
                <a:latin typeface="Aptos" panose="02110004020202020204"/>
                <a:ea typeface="+mn-ea"/>
                <a:cs typeface="+mn-cs"/>
              </a:rPr>
              <a:t>       </a:t>
            </a:r>
            <a:r>
              <a:rPr kumimoji="0" lang="en-US" sz="1700" b="1"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General    11/07</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Voters may also check the status of their ballot and download a copy of the affidavit on our website: </a:t>
            </a:r>
            <a:r>
              <a:rPr kumimoji="0" lang="en-US" sz="1700" b="1" i="0" u="none" strike="noStrike" kern="1200" cap="none" spc="0" normalizeH="0" baseline="0" noProof="0">
                <a:ln>
                  <a:noFill/>
                </a:ln>
                <a:solidFill>
                  <a:prstClr val="black"/>
                </a:solidFill>
                <a:effectLst/>
                <a:uLnTx/>
                <a:uFillTx/>
                <a:latin typeface="Aptos" panose="02110004020202020204"/>
                <a:ea typeface="+mn-ea"/>
                <a:cs typeface="+mn-cs"/>
                <a:hlinkClick r:id="rId2"/>
              </a:rPr>
              <a:t>www.ocfelections.gov</a:t>
            </a:r>
            <a:r>
              <a:rPr kumimoji="0" lang="en-US" sz="17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under the Vote by Mail menu.</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C00000"/>
                </a:solidFill>
                <a:effectLst/>
                <a:uLnTx/>
                <a:uFillTx/>
                <a:latin typeface="Aptos" panose="02110004020202020204"/>
                <a:ea typeface="+mn-ea"/>
                <a:cs typeface="+mn-cs"/>
              </a:rPr>
              <a:t>Candidates can see who has been sent a CURE Affidavit</a:t>
            </a:r>
            <a:r>
              <a:rPr kumimoji="0" lang="en-US" sz="1700" b="1" i="0" u="none" strike="noStrike" kern="1200" cap="none" spc="0" normalizeH="0" baseline="0" noProof="0">
                <a:ln>
                  <a:noFill/>
                </a:ln>
                <a:solidFill>
                  <a:prstClr val="black"/>
                </a:solidFill>
                <a:effectLst/>
                <a:uLnTx/>
                <a:uFillTx/>
                <a:latin typeface="Aptos" panose="02110004020202020204"/>
                <a:ea typeface="+mn-ea"/>
                <a:cs typeface="+mn-cs"/>
              </a:rPr>
              <a:t>.          </a:t>
            </a:r>
          </a:p>
        </p:txBody>
      </p:sp>
      <p:pic>
        <p:nvPicPr>
          <p:cNvPr id="3" name="Picture 2">
            <a:extLst>
              <a:ext uri="{FF2B5EF4-FFF2-40B4-BE49-F238E27FC236}">
                <a16:creationId xmlns:a16="http://schemas.microsoft.com/office/drawing/2014/main" id="{28CB569C-E18E-1C38-0A0D-1F58298A37B3}"/>
              </a:ext>
            </a:extLst>
          </p:cNvPr>
          <p:cNvPicPr>
            <a:picLocks noChangeAspect="1"/>
          </p:cNvPicPr>
          <p:nvPr/>
        </p:nvPicPr>
        <p:blipFill>
          <a:blip r:embed="rId3"/>
          <a:stretch>
            <a:fillRect/>
          </a:stretch>
        </p:blipFill>
        <p:spPr>
          <a:xfrm>
            <a:off x="6896517" y="90714"/>
            <a:ext cx="5140959" cy="6676571"/>
          </a:xfrm>
          <a:prstGeom prst="rect">
            <a:avLst/>
          </a:prstGeom>
        </p:spPr>
      </p:pic>
    </p:spTree>
    <p:extLst>
      <p:ext uri="{BB962C8B-B14F-4D97-AF65-F5344CB8AC3E}">
        <p14:creationId xmlns:p14="http://schemas.microsoft.com/office/powerpoint/2010/main" val="4139506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D5133-182C-DAD1-347E-AB7B78904542}"/>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3600" b="1" i="0" u="none" strike="noStrike" cap="none" spc="0" normalizeH="0" baseline="0" noProof="0">
                <a:ln>
                  <a:noFill/>
                </a:ln>
                <a:effectLst/>
                <a:uLnTx/>
                <a:uFillTx/>
                <a:latin typeface="+mj-lt"/>
                <a:ea typeface="+mj-ea"/>
                <a:cs typeface="+mj-cs"/>
              </a:rPr>
              <a:t>Track your Ballot Status</a:t>
            </a:r>
          </a:p>
        </p:txBody>
      </p:sp>
      <p:pic>
        <p:nvPicPr>
          <p:cNvPr id="9" name="Picture 8">
            <a:extLst>
              <a:ext uri="{FF2B5EF4-FFF2-40B4-BE49-F238E27FC236}">
                <a16:creationId xmlns:a16="http://schemas.microsoft.com/office/drawing/2014/main" id="{ECC190D7-0F6F-806D-F13B-36341F2710AD}"/>
              </a:ext>
            </a:extLst>
          </p:cNvPr>
          <p:cNvPicPr>
            <a:picLocks noChangeAspect="1"/>
          </p:cNvPicPr>
          <p:nvPr/>
        </p:nvPicPr>
        <p:blipFill>
          <a:blip r:embed="rId2"/>
          <a:srcRect t="25866" b="294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CD8E7C4C-5AC9-8759-4B82-AB29A62DD5DB}"/>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1" i="0" u="none" strike="noStrike" cap="none" spc="0" normalizeH="0" baseline="0" noProof="0">
                <a:ln>
                  <a:noFill/>
                </a:ln>
                <a:effectLst/>
                <a:uLnTx/>
                <a:uFillTx/>
              </a:rPr>
              <a:t>Voters can find out when their ballots were mailed and view the status of their ballot by visiting our Ballot Track System.       </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1" i="0" u="none" strike="noStrike" cap="none" spc="0" normalizeH="0" baseline="0" noProof="0">
                <a:ln>
                  <a:noFill/>
                </a:ln>
                <a:effectLst/>
                <a:uLnTx/>
                <a:uFillTx/>
              </a:rPr>
              <a:t>www.FloridaOrangeVotes.com</a:t>
            </a:r>
          </a:p>
        </p:txBody>
      </p:sp>
    </p:spTree>
    <p:extLst>
      <p:ext uri="{BB962C8B-B14F-4D97-AF65-F5344CB8AC3E}">
        <p14:creationId xmlns:p14="http://schemas.microsoft.com/office/powerpoint/2010/main" val="2444749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240259-C2D1-3852-C1D8-637A24B3C531}"/>
              </a:ext>
            </a:extLst>
          </p:cNvPr>
          <p:cNvSpPr/>
          <p:nvPr/>
        </p:nvSpPr>
        <p:spPr>
          <a:xfrm>
            <a:off x="0" y="2600325"/>
            <a:ext cx="12192000" cy="1543050"/>
          </a:xfrm>
          <a:prstGeom prst="rect">
            <a:avLst/>
          </a:prstGeom>
          <a:solidFill>
            <a:srgbClr val="00206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B68B88BA-39A9-5A6B-06CC-C06DE05C953E}"/>
              </a:ext>
            </a:extLst>
          </p:cNvPr>
          <p:cNvPicPr>
            <a:picLocks noGrp="1" noChangeAspect="1"/>
          </p:cNvPicPr>
          <p:nvPr>
            <p:ph idx="4294967295"/>
          </p:nvPr>
        </p:nvPicPr>
        <p:blipFill>
          <a:blip r:embed="rId2"/>
          <a:stretch>
            <a:fillRect/>
          </a:stretch>
        </p:blipFill>
        <p:spPr>
          <a:xfrm>
            <a:off x="0" y="1300163"/>
            <a:ext cx="4371975" cy="4257675"/>
          </a:xfrm>
          <a:prstGeom prst="rect">
            <a:avLst/>
          </a:prstGeom>
        </p:spPr>
      </p:pic>
    </p:spTree>
    <p:extLst>
      <p:ext uri="{BB962C8B-B14F-4D97-AF65-F5344CB8AC3E}">
        <p14:creationId xmlns:p14="http://schemas.microsoft.com/office/powerpoint/2010/main" val="1662647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6405"/>
          <a:stretch/>
        </p:blipFill>
        <p:spPr>
          <a:xfrm>
            <a:off x="-11781" y="0"/>
            <a:ext cx="1250373" cy="6858000"/>
          </a:xfrm>
          <a:prstGeom prst="rect">
            <a:avLst/>
          </a:prstGeom>
        </p:spPr>
      </p:pic>
      <p:sp>
        <p:nvSpPr>
          <p:cNvPr id="7" name="Text Box 2"/>
          <p:cNvSpPr txBox="1">
            <a:spLocks noChangeArrowheads="1"/>
          </p:cNvSpPr>
          <p:nvPr/>
        </p:nvSpPr>
        <p:spPr bwMode="auto">
          <a:xfrm>
            <a:off x="2051393" y="167319"/>
            <a:ext cx="9361674" cy="638023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defTabSz="914400">
              <a:lnSpc>
                <a:spcPct val="107000"/>
              </a:lnSpc>
              <a:spcAft>
                <a:spcPts val="800"/>
              </a:spcAft>
              <a:defRPr/>
            </a:pPr>
            <a:r>
              <a:rPr lang="en-US" sz="2800" b="1" u="sng">
                <a:solidFill>
                  <a:srgbClr val="2F5496"/>
                </a:solidFill>
                <a:latin typeface="Times New Roman"/>
                <a:ea typeface="Calibri"/>
                <a:cs typeface="Times New Roman"/>
              </a:rPr>
              <a:t>2024</a:t>
            </a:r>
            <a:r>
              <a:rPr kumimoji="0" lang="en-US" sz="2800" b="1" i="0" u="sng" strike="noStrike" kern="1200" cap="none" spc="0" normalizeH="0" baseline="0" noProof="0">
                <a:ln>
                  <a:noFill/>
                </a:ln>
                <a:solidFill>
                  <a:srgbClr val="2F5496"/>
                </a:solidFill>
                <a:effectLst/>
                <a:uLnTx/>
                <a:uFillTx/>
                <a:latin typeface="Times New Roman"/>
                <a:ea typeface="Calibri"/>
                <a:cs typeface="Times New Roman"/>
              </a:rPr>
              <a:t> </a:t>
            </a:r>
            <a:r>
              <a:rPr kumimoji="0" lang="en-US" sz="2800" b="1" i="0" u="sng" strike="noStrike" kern="1200" cap="small" spc="0" normalizeH="0" baseline="0" noProof="0">
                <a:ln>
                  <a:noFill/>
                </a:ln>
                <a:solidFill>
                  <a:srgbClr val="2F5496"/>
                </a:solidFill>
                <a:effectLst/>
                <a:uLnTx/>
                <a:uFillTx/>
                <a:latin typeface="Times New Roman"/>
                <a:ea typeface="Calibri"/>
                <a:cs typeface="Times New Roman"/>
              </a:rPr>
              <a:t>Early Voting Changes</a:t>
            </a:r>
            <a:r>
              <a:rPr lang="en-US" sz="2800" b="1" u="sng" cap="small">
                <a:solidFill>
                  <a:srgbClr val="2F5496"/>
                </a:solidFill>
                <a:latin typeface="Times New Roman"/>
                <a:ea typeface="Calibri"/>
                <a:cs typeface="Times New Roman"/>
              </a:rPr>
              <a:t> </a:t>
            </a:r>
            <a:endParaRPr lang="en-US" sz="1400" b="1" i="0" u="sng" strike="noStrike" kern="1200"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914400">
              <a:lnSpc>
                <a:spcPct val="107000"/>
              </a:lnSpc>
              <a:spcAft>
                <a:spcPts val="800"/>
              </a:spcAft>
              <a:buFont typeface="Arial" panose="020B0604020202020204" pitchFamily="34" charset="0"/>
              <a:buChar char="•"/>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New </a:t>
            </a:r>
            <a:r>
              <a:rPr lang="en-US" sz="2000">
                <a:solidFill>
                  <a:srgbClr val="2F5496"/>
                </a:solidFill>
                <a:latin typeface="Times New Roman"/>
                <a:ea typeface="Calibri"/>
                <a:cs typeface="Times New Roman"/>
              </a:rPr>
              <a:t>Site</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 </a:t>
            </a:r>
            <a:r>
              <a:rPr lang="en-US" sz="2000">
                <a:solidFill>
                  <a:srgbClr val="2F5496"/>
                </a:solidFill>
                <a:latin typeface="Times New Roman"/>
                <a:ea typeface="Calibri"/>
                <a:cs typeface="Times New Roman"/>
              </a:rPr>
              <a:t>Lift Orlando (Pine Hills Area) Primary and General</a:t>
            </a:r>
            <a:endParaRPr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914400">
              <a:lnSpc>
                <a:spcPct val="107000"/>
              </a:lnSpc>
              <a:spcAft>
                <a:spcPts val="800"/>
              </a:spcAft>
              <a:buFont typeface="Arial" panose="020B0604020202020204" pitchFamily="34" charset="0"/>
              <a:buChar char="•"/>
              <a:defRPr/>
            </a:pPr>
            <a:r>
              <a:rPr lang="en-US" sz="2000">
                <a:solidFill>
                  <a:srgbClr val="2F5496"/>
                </a:solidFill>
                <a:latin typeface="Times New Roman"/>
                <a:ea typeface="Calibri"/>
                <a:cs typeface="Times New Roman"/>
              </a:rPr>
              <a:t>New Site - Town of Eatonville Town Hall</a:t>
            </a:r>
          </a:p>
          <a:p>
            <a:pPr marL="342900" indent="-342900" defTabSz="914400">
              <a:lnSpc>
                <a:spcPct val="107000"/>
              </a:lnSpc>
              <a:spcAft>
                <a:spcPts val="800"/>
              </a:spcAft>
              <a:buFont typeface="Arial" panose="020B0604020202020204" pitchFamily="34" charset="0"/>
              <a:buChar char="•"/>
              <a:defRPr/>
            </a:pPr>
            <a:r>
              <a:rPr lang="en-US" sz="2000">
                <a:solidFill>
                  <a:srgbClr val="2F5496"/>
                </a:solidFill>
                <a:latin typeface="Times New Roman"/>
                <a:ea typeface="Calibri"/>
                <a:cs typeface="Times New Roman"/>
              </a:rPr>
              <a:t>Total of 22 sites</a:t>
            </a:r>
            <a:endParaRPr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defTabSz="914400">
              <a:lnSpc>
                <a:spcPct val="107000"/>
              </a:lnSpc>
              <a:spcAft>
                <a:spcPts val="800"/>
              </a:spcAft>
              <a:defRPr/>
            </a:pPr>
            <a:endParaRPr lang="en-US" sz="2000">
              <a:solidFill>
                <a:srgbClr val="2F5496"/>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b="1" u="sng">
                <a:solidFill>
                  <a:srgbClr val="2F5496"/>
                </a:solidFill>
                <a:latin typeface="Times New Roman"/>
                <a:ea typeface="Calibri"/>
                <a:cs typeface="Times New Roman"/>
              </a:rPr>
              <a:t>2024</a:t>
            </a:r>
            <a:r>
              <a:rPr kumimoji="0" lang="en-US" sz="2800" b="1" i="0" u="sng" strike="noStrike" kern="1200" cap="none" spc="0" normalizeH="0" baseline="0" noProof="0">
                <a:ln>
                  <a:noFill/>
                </a:ln>
                <a:solidFill>
                  <a:srgbClr val="2F5496"/>
                </a:solidFill>
                <a:effectLst/>
                <a:uLnTx/>
                <a:uFillTx/>
                <a:latin typeface="Times New Roman"/>
                <a:ea typeface="Calibri"/>
                <a:cs typeface="Times New Roman"/>
              </a:rPr>
              <a:t> </a:t>
            </a:r>
            <a:r>
              <a:rPr kumimoji="0" lang="en-US" sz="2800" b="1" i="0" u="sng" strike="noStrike" kern="1200" cap="small" spc="0" normalizeH="0" baseline="0" noProof="0">
                <a:ln>
                  <a:noFill/>
                </a:ln>
                <a:solidFill>
                  <a:srgbClr val="2F5496"/>
                </a:solidFill>
                <a:effectLst/>
                <a:uLnTx/>
                <a:uFillTx/>
                <a:latin typeface="Times New Roman"/>
                <a:ea typeface="Calibri"/>
                <a:cs typeface="Times New Roman"/>
              </a:rPr>
              <a:t>Early Voting Dates and Time</a:t>
            </a:r>
            <a:endParaRPr kumimoji="0" lang="en-US" sz="1400" b="1" i="0" u="sng"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2F5496"/>
                </a:solidFill>
                <a:effectLst/>
                <a:uLnTx/>
                <a:uFillTx/>
                <a:latin typeface="Times New Roman"/>
                <a:ea typeface="Calibri"/>
                <a:cs typeface="Times New Roman"/>
              </a:rPr>
              <a:t>Primary Election </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August </a:t>
            </a:r>
            <a:r>
              <a:rPr lang="en-US" sz="2000">
                <a:solidFill>
                  <a:srgbClr val="2F5496"/>
                </a:solidFill>
                <a:latin typeface="Times New Roman"/>
                <a:ea typeface="Calibri"/>
                <a:cs typeface="Times New Roman"/>
              </a:rPr>
              <a:t>5</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a:t>
            </a:r>
            <a:r>
              <a:rPr lang="en-US" sz="2000">
                <a:solidFill>
                  <a:srgbClr val="2F5496"/>
                </a:solidFill>
                <a:latin typeface="Times New Roman"/>
                <a:ea typeface="Calibri"/>
                <a:cs typeface="Times New Roman"/>
              </a:rPr>
              <a:t>2024</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through August </a:t>
            </a:r>
            <a:r>
              <a:rPr lang="en-US" sz="2000">
                <a:solidFill>
                  <a:srgbClr val="2F5496"/>
                </a:solidFill>
                <a:latin typeface="Times New Roman"/>
                <a:ea typeface="Calibri"/>
                <a:cs typeface="Times New Roman"/>
              </a:rPr>
              <a:t>18</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a:t>
            </a:r>
            <a:r>
              <a:rPr lang="en-US" sz="2000">
                <a:solidFill>
                  <a:srgbClr val="2F5496"/>
                </a:solidFill>
                <a:latin typeface="Times New Roman"/>
                <a:ea typeface="Calibri"/>
                <a:cs typeface="Times New Roman"/>
              </a:rPr>
              <a:t>2024</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from 9am to 7pm</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2F5496"/>
                </a:solidFill>
                <a:effectLst/>
                <a:uLnTx/>
                <a:uFillTx/>
                <a:latin typeface="Times New Roman"/>
                <a:ea typeface="Calibri"/>
                <a:cs typeface="Times New Roman"/>
              </a:rPr>
              <a:t>General Election </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October </a:t>
            </a:r>
            <a:r>
              <a:rPr lang="en-US" sz="2000">
                <a:solidFill>
                  <a:srgbClr val="2F5496"/>
                </a:solidFill>
                <a:latin typeface="Times New Roman"/>
                <a:ea typeface="Calibri"/>
                <a:cs typeface="Times New Roman"/>
              </a:rPr>
              <a:t>21</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a:t>
            </a:r>
            <a:r>
              <a:rPr lang="en-US" sz="2000">
                <a:solidFill>
                  <a:srgbClr val="2F5496"/>
                </a:solidFill>
                <a:latin typeface="Times New Roman"/>
                <a:ea typeface="Calibri"/>
                <a:cs typeface="Times New Roman"/>
              </a:rPr>
              <a:t>2024</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through November </a:t>
            </a:r>
            <a:r>
              <a:rPr lang="en-US" sz="2000">
                <a:solidFill>
                  <a:srgbClr val="2F5496"/>
                </a:solidFill>
                <a:latin typeface="Times New Roman"/>
                <a:ea typeface="Calibri"/>
                <a:cs typeface="Times New Roman"/>
              </a:rPr>
              <a:t>3</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a:t>
            </a:r>
            <a:r>
              <a:rPr lang="en-US" sz="2000">
                <a:solidFill>
                  <a:srgbClr val="2F5496"/>
                </a:solidFill>
                <a:latin typeface="Times New Roman"/>
                <a:ea typeface="Calibri"/>
                <a:cs typeface="Times New Roman"/>
              </a:rPr>
              <a:t>2024</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from 8am to 8pm</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R="0" lvl="0" algn="l" defTabSz="914400" rtl="0" eaLnBrk="1" fontAlgn="auto" latinLnBrk="0" hangingPunct="1">
              <a:lnSpc>
                <a:spcPct val="107000"/>
              </a:lnSpc>
              <a:spcBef>
                <a:spcPts val="0"/>
              </a:spcBef>
              <a:spcAft>
                <a:spcPts val="800"/>
              </a:spcAft>
              <a:buClrTx/>
              <a:buSzTx/>
              <a:tabLst/>
              <a:defRPr/>
            </a:pP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sng" strike="noStrike" kern="1200" cap="small" spc="0" normalizeH="0" baseline="0" noProof="0">
                <a:ln>
                  <a:noFill/>
                </a:ln>
                <a:solidFill>
                  <a:srgbClr val="2F5496"/>
                </a:solidFill>
                <a:effectLst/>
                <a:uLnTx/>
                <a:uFillTx/>
                <a:latin typeface="Times New Roman"/>
                <a:ea typeface="Calibri"/>
                <a:cs typeface="Times New Roman"/>
              </a:rPr>
              <a:t>Over-Flow Parking Sites</a:t>
            </a:r>
            <a:endParaRPr lang="en-US" sz="2800" b="1" i="0" u="sng" strike="noStrike" kern="1200" cap="small" spc="0" normalizeH="0" baseline="0" noProof="0">
              <a:ln>
                <a:noFill/>
              </a:ln>
              <a:solidFill>
                <a:srgbClr val="2F5496"/>
              </a:solidFill>
              <a:effectLst/>
              <a:uLnTx/>
              <a:uFillTx/>
              <a:latin typeface="Times New Roman"/>
              <a:ea typeface="Calibri"/>
              <a:cs typeface="Times New Roman"/>
            </a:endParaRPr>
          </a:p>
          <a:p>
            <a:pPr marL="285750" indent="-285750" defTabSz="914400">
              <a:lnSpc>
                <a:spcPct val="107000"/>
              </a:lnSpc>
              <a:spcAft>
                <a:spcPts val="800"/>
              </a:spcAft>
              <a:buFont typeface="Arial" panose="020B0604020202020204" pitchFamily="34" charset="0"/>
              <a:buChar char="•"/>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Southwest Library</a:t>
            </a:r>
            <a:r>
              <a:rPr lang="en-US" sz="2000">
                <a:solidFill>
                  <a:srgbClr val="2F5496"/>
                </a:solidFill>
                <a:latin typeface="Times New Roman"/>
                <a:ea typeface="Calibri"/>
                <a:cs typeface="Times New Roman"/>
              </a:rPr>
              <a:t> (YMCA)</a:t>
            </a:r>
          </a:p>
          <a:p>
            <a:pPr marL="285750" indent="-285750" defTabSz="914400">
              <a:lnSpc>
                <a:spcPct val="107000"/>
              </a:lnSpc>
              <a:spcAft>
                <a:spcPts val="800"/>
              </a:spcAft>
              <a:buFont typeface="Arial" panose="020B0604020202020204" pitchFamily="34" charset="0"/>
              <a:buChar char="•"/>
              <a:defRPr/>
            </a:pPr>
            <a:r>
              <a:rPr kumimoji="0" lang="en-US" sz="2000" b="0" i="0" u="none" strike="noStrike" kern="1200" cap="none" spc="0" normalizeH="0" baseline="0" noProof="0" err="1">
                <a:ln>
                  <a:noFill/>
                </a:ln>
                <a:solidFill>
                  <a:srgbClr val="2F5496"/>
                </a:solidFill>
                <a:effectLst/>
                <a:uLnTx/>
                <a:uFillTx/>
                <a:latin typeface="Times New Roman"/>
                <a:ea typeface="Calibri"/>
                <a:cs typeface="Times New Roman"/>
              </a:rPr>
              <a:t>Alafaya</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Library</a:t>
            </a:r>
            <a:endParaRPr lang="en-US">
              <a:solidFill>
                <a:srgbClr val="000000"/>
              </a:solidFill>
              <a:latin typeface="Calibri" panose="020F0502020204030204"/>
              <a:ea typeface="Calibri"/>
              <a:cs typeface="Calibri" panose="020F0502020204030204"/>
            </a:endParaRPr>
          </a:p>
          <a:p>
            <a:pPr marL="285750" marR="0" lvl="0" indent="-285750" algn="l" defTabSz="914400">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Winter Garden Library</a:t>
            </a:r>
            <a:endParaRPr lang="en-US">
              <a:ea typeface="Calibri"/>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200" b="1" i="0" u="sng"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sng"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sng"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835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4898" y="1100485"/>
            <a:ext cx="7187529" cy="2951819"/>
          </a:xfrm>
        </p:spPr>
        <p:txBody>
          <a:bodyPr anchor="b">
            <a:normAutofit/>
          </a:bodyPr>
          <a:lstStyle/>
          <a:p>
            <a:r>
              <a:rPr lang="en-US" sz="6600"/>
              <a:t>Voter Registration</a:t>
            </a:r>
            <a:br>
              <a:rPr lang="en-US" sz="6600"/>
            </a:br>
            <a:r>
              <a:rPr lang="en-US" sz="6600">
                <a:latin typeface="Arial" panose="020B0604020202020204" pitchFamily="34" charset="0"/>
                <a:cs typeface="Arial" panose="020B0604020202020204" pitchFamily="34" charset="0"/>
              </a:rPr>
              <a:t>&amp;</a:t>
            </a:r>
            <a:r>
              <a:rPr lang="en-US" sz="6600"/>
              <a:t> Book Closing</a:t>
            </a:r>
          </a:p>
        </p:txBody>
      </p:sp>
      <p:sp>
        <p:nvSpPr>
          <p:cNvPr id="4" name="Rectangle 3">
            <a:extLst>
              <a:ext uri="{FF2B5EF4-FFF2-40B4-BE49-F238E27FC236}">
                <a16:creationId xmlns:a16="http://schemas.microsoft.com/office/drawing/2014/main" id="{FDB211D5-0B8C-E69F-85CC-11D9ADCB5049}"/>
              </a:ext>
            </a:extLst>
          </p:cNvPr>
          <p:cNvSpPr/>
          <p:nvPr/>
        </p:nvSpPr>
        <p:spPr>
          <a:xfrm>
            <a:off x="3411870" y="4637314"/>
            <a:ext cx="8790301" cy="1458686"/>
          </a:xfrm>
          <a:prstGeom prst="rect">
            <a:avLst/>
          </a:prstGeom>
          <a:solidFill>
            <a:srgbClr val="116D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605913" y="5093706"/>
            <a:ext cx="6820393" cy="2004588"/>
          </a:xfrm>
        </p:spPr>
        <p:txBody>
          <a:bodyPr anchor="t">
            <a:noAutofit/>
          </a:bodyPr>
          <a:lstStyle/>
          <a:p>
            <a:r>
              <a:rPr lang="en-US" sz="2000">
                <a:solidFill>
                  <a:schemeClr val="accent1"/>
                </a:solidFill>
              </a:rPr>
              <a:t>Presenter</a:t>
            </a:r>
            <a:br>
              <a:rPr lang="en-US" sz="2000" b="1">
                <a:solidFill>
                  <a:schemeClr val="accent1"/>
                </a:solidFill>
              </a:rPr>
            </a:br>
            <a:r>
              <a:rPr lang="en-US" sz="4000" b="1">
                <a:solidFill>
                  <a:schemeClr val="bg1"/>
                </a:solidFill>
              </a:rPr>
              <a:t>Lucy Melendez </a:t>
            </a:r>
            <a:r>
              <a:rPr lang="en-US" sz="2000" b="1">
                <a:solidFill>
                  <a:schemeClr val="bg1"/>
                </a:solidFill>
              </a:rPr>
              <a:t>Director of  Voter Services</a:t>
            </a:r>
            <a:br>
              <a:rPr lang="en-US" sz="1500">
                <a:solidFill>
                  <a:schemeClr val="bg1"/>
                </a:solidFill>
              </a:rPr>
            </a:br>
            <a:endParaRPr lang="en-US" sz="1500">
              <a:solidFill>
                <a:schemeClr val="bg1"/>
              </a:solidFill>
            </a:endParaRPr>
          </a:p>
        </p:txBody>
      </p:sp>
    </p:spTree>
    <p:extLst>
      <p:ext uri="{BB962C8B-B14F-4D97-AF65-F5344CB8AC3E}">
        <p14:creationId xmlns:p14="http://schemas.microsoft.com/office/powerpoint/2010/main" val="2859517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6405"/>
          <a:stretch/>
        </p:blipFill>
        <p:spPr>
          <a:xfrm>
            <a:off x="-1198" y="0"/>
            <a:ext cx="1377373" cy="6858000"/>
          </a:xfrm>
          <a:prstGeom prst="rect">
            <a:avLst/>
          </a:prstGeom>
        </p:spPr>
      </p:pic>
      <p:graphicFrame>
        <p:nvGraphicFramePr>
          <p:cNvPr id="7" name="Table 6">
            <a:extLst>
              <a:ext uri="{FF2B5EF4-FFF2-40B4-BE49-F238E27FC236}">
                <a16:creationId xmlns:a16="http://schemas.microsoft.com/office/drawing/2014/main" id="{D7407A33-6078-579B-D8CF-A630E8CD5C10}"/>
              </a:ext>
            </a:extLst>
          </p:cNvPr>
          <p:cNvGraphicFramePr>
            <a:graphicFrameLocks noGrp="1"/>
          </p:cNvGraphicFramePr>
          <p:nvPr>
            <p:extLst>
              <p:ext uri="{D42A27DB-BD31-4B8C-83A1-F6EECF244321}">
                <p14:modId xmlns:p14="http://schemas.microsoft.com/office/powerpoint/2010/main" val="4142362739"/>
              </p:ext>
            </p:extLst>
          </p:nvPr>
        </p:nvGraphicFramePr>
        <p:xfrm>
          <a:off x="2245894" y="160421"/>
          <a:ext cx="9334243" cy="5966127"/>
        </p:xfrm>
        <a:graphic>
          <a:graphicData uri="http://schemas.openxmlformats.org/drawingml/2006/table">
            <a:tbl>
              <a:tblPr firstRow="1" firstCol="1" bandRow="1">
                <a:tableStyleId>{5C22544A-7EE6-4342-B048-85BDC9FD1C3A}</a:tableStyleId>
              </a:tblPr>
              <a:tblGrid>
                <a:gridCol w="3113745">
                  <a:extLst>
                    <a:ext uri="{9D8B030D-6E8A-4147-A177-3AD203B41FA5}">
                      <a16:colId xmlns:a16="http://schemas.microsoft.com/office/drawing/2014/main" val="3864665078"/>
                    </a:ext>
                  </a:extLst>
                </a:gridCol>
                <a:gridCol w="3033829">
                  <a:extLst>
                    <a:ext uri="{9D8B030D-6E8A-4147-A177-3AD203B41FA5}">
                      <a16:colId xmlns:a16="http://schemas.microsoft.com/office/drawing/2014/main" val="599882433"/>
                    </a:ext>
                  </a:extLst>
                </a:gridCol>
                <a:gridCol w="3186669">
                  <a:extLst>
                    <a:ext uri="{9D8B030D-6E8A-4147-A177-3AD203B41FA5}">
                      <a16:colId xmlns:a16="http://schemas.microsoft.com/office/drawing/2014/main" val="2460330193"/>
                    </a:ext>
                  </a:extLst>
                </a:gridCol>
              </a:tblGrid>
              <a:tr h="422527">
                <a:tc gridSpan="3">
                  <a:txBody>
                    <a:bodyPr/>
                    <a:lstStyle/>
                    <a:p>
                      <a:pPr algn="ctr" fontAlgn="base"/>
                      <a:r>
                        <a:rPr lang="en-US" sz="2800" b="1" kern="0">
                          <a:solidFill>
                            <a:srgbClr val="FFFFFF"/>
                          </a:solidFill>
                          <a:effectLst/>
                          <a:latin typeface="Calibri"/>
                          <a:ea typeface="Times New Roman" panose="02020603050405020304" pitchFamily="18" charset="0"/>
                        </a:rPr>
                        <a:t>22 EARLY VOTING CENTERS</a:t>
                      </a:r>
                      <a:endParaRPr lang="en-US">
                        <a:effectLst/>
                        <a:latin typeface="Calibri"/>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3449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9131581"/>
                  </a:ext>
                </a:extLst>
              </a:tr>
              <a:tr h="708754">
                <a:tc>
                  <a:txBody>
                    <a:bodyPr/>
                    <a:lstStyle/>
                    <a:p>
                      <a:pPr algn="ctr" fontAlgn="base"/>
                      <a:r>
                        <a:rPr lang="en-US" sz="1400" b="1" kern="0">
                          <a:solidFill>
                            <a:srgbClr val="134497"/>
                          </a:solidFill>
                          <a:effectLst/>
                          <a:latin typeface="Calibri"/>
                          <a:ea typeface="Times New Roman" panose="02020603050405020304" pitchFamily="18" charset="0"/>
                        </a:rPr>
                        <a:t>Alafaya Library</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12000 E. Colonial Dr. </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Orlando, 32826</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Apopka Community Center</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519 S. Central Ave.</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Apopka, 32703</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Chickasaw Library</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870 N. Chickasaw Trail.</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32825</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2045008"/>
                  </a:ext>
                </a:extLst>
              </a:tr>
              <a:tr h="599715">
                <a:tc>
                  <a:txBody>
                    <a:bodyPr/>
                    <a:lstStyle/>
                    <a:p>
                      <a:pPr algn="ctr" fontAlgn="base"/>
                      <a:r>
                        <a:rPr lang="en-US" sz="1400" b="1" kern="0">
                          <a:solidFill>
                            <a:srgbClr val="134497"/>
                          </a:solidFill>
                          <a:effectLst/>
                          <a:latin typeface="Calibri"/>
                          <a:ea typeface="Times New Roman" panose="02020603050405020304" pitchFamily="18" charset="0"/>
                        </a:rPr>
                        <a:t>Fairview Shores Library</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902 Lee Road, Suite 26, </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Orlando, 32810</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Hiawassee Library</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7391 W. Colonial Dr.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32818</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Lift Orlando</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710 S. Tampa Ave.</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32805</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9013913"/>
                  </a:ext>
                </a:extLst>
              </a:tr>
              <a:tr h="736014">
                <a:tc>
                  <a:txBody>
                    <a:bodyPr/>
                    <a:lstStyle/>
                    <a:p>
                      <a:pPr algn="ctr" fontAlgn="base"/>
                      <a:r>
                        <a:rPr lang="en-US" sz="1400" b="1" kern="0">
                          <a:solidFill>
                            <a:srgbClr val="134497"/>
                          </a:solidFill>
                          <a:effectLst/>
                          <a:latin typeface="Calibri"/>
                          <a:ea typeface="Times New Roman" panose="02020603050405020304" pitchFamily="18" charset="0"/>
                        </a:rPr>
                        <a:t>Marks Street Senior Recreation Complex</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99 E. Marks St.</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Orlando, 32803</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Meadow Woods Recreation Center</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1751 Rhode Island Woods Cir.</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32824</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Supervisor of Elections</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119 W. Kaley St.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32806</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6252770"/>
                  </a:ext>
                </a:extLst>
              </a:tr>
              <a:tr h="663222">
                <a:tc>
                  <a:txBody>
                    <a:bodyPr/>
                    <a:lstStyle/>
                    <a:p>
                      <a:pPr algn="ctr" fontAlgn="base"/>
                      <a:r>
                        <a:rPr lang="en-US" sz="1400" b="1" kern="0">
                          <a:solidFill>
                            <a:srgbClr val="134497"/>
                          </a:solidFill>
                          <a:effectLst/>
                          <a:latin typeface="Calibri"/>
                          <a:ea typeface="Times New Roman" panose="02020603050405020304" pitchFamily="18" charset="0"/>
                        </a:rPr>
                        <a:t>Orange County National Golf Center </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16301 Phil Ritson Way, </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Winter Garden, 34787</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Renaissance Senior Center</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3800 S. Econlockhatchee Trail,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32829</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South Creek Library</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1702 Deerfield Blvd.</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Orlando, 32837</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488909"/>
                  </a:ext>
                </a:extLst>
              </a:tr>
              <a:tr h="708754">
                <a:tc>
                  <a:txBody>
                    <a:bodyPr/>
                    <a:lstStyle/>
                    <a:p>
                      <a:pPr algn="ctr" fontAlgn="base"/>
                      <a:r>
                        <a:rPr lang="en-US" sz="1400" b="1" kern="0">
                          <a:solidFill>
                            <a:srgbClr val="134497"/>
                          </a:solidFill>
                          <a:effectLst/>
                          <a:latin typeface="Calibri"/>
                          <a:ea typeface="Times New Roman" panose="02020603050405020304" pitchFamily="18" charset="0"/>
                        </a:rPr>
                        <a:t>Southeast Library</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5575 S. Semoran Blvd.</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 Orlando, 32822</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Southwest Library</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7255 Della Dr.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32819</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Town of Eatonville Town Hall</a:t>
                      </a:r>
                      <a:endParaRPr lang="en-US">
                        <a:effectLst/>
                        <a:latin typeface="Calibri"/>
                      </a:endParaRPr>
                    </a:p>
                    <a:p>
                      <a:pPr lvl="0" algn="ctr">
                        <a:buNone/>
                      </a:pPr>
                      <a:r>
                        <a:rPr lang="en-US" sz="1200" b="0" kern="0">
                          <a:solidFill>
                            <a:srgbClr val="000000"/>
                          </a:solidFill>
                          <a:effectLst/>
                          <a:latin typeface="Calibri"/>
                        </a:rPr>
                        <a:t>307 E. Kennedy Blvd.</a:t>
                      </a:r>
                    </a:p>
                    <a:p>
                      <a:pPr lvl="0" algn="ctr">
                        <a:buNone/>
                      </a:pPr>
                      <a:r>
                        <a:rPr lang="en-US" sz="1200" b="0" kern="0">
                          <a:solidFill>
                            <a:srgbClr val="000000"/>
                          </a:solidFill>
                          <a:effectLst/>
                          <a:latin typeface="Calibri"/>
                        </a:rPr>
                        <a:t>Eatonville, FL 32751</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2156703"/>
                  </a:ext>
                </a:extLst>
              </a:tr>
              <a:tr h="736014">
                <a:tc>
                  <a:txBody>
                    <a:bodyPr/>
                    <a:lstStyle/>
                    <a:p>
                      <a:pPr algn="ctr" fontAlgn="base"/>
                      <a:r>
                        <a:rPr lang="en-US" sz="1400" b="1" kern="0">
                          <a:solidFill>
                            <a:srgbClr val="134497"/>
                          </a:solidFill>
                          <a:effectLst/>
                          <a:latin typeface="Calibri"/>
                          <a:ea typeface="Times New Roman" panose="02020603050405020304" pitchFamily="18" charset="0"/>
                        </a:rPr>
                        <a:t>Tibet- Butler Preserve</a:t>
                      </a:r>
                      <a:endParaRPr lang="en-US" sz="1200" kern="0">
                        <a:solidFill>
                          <a:srgbClr val="000000"/>
                        </a:solidFill>
                        <a:effectLst/>
                        <a:latin typeface="Calibri"/>
                        <a:ea typeface="Times New Roman" panose="02020603050405020304" pitchFamily="18" charset="0"/>
                      </a:endParaRPr>
                    </a:p>
                    <a:p>
                      <a:pPr algn="ctr" fontAlgn="base"/>
                      <a:r>
                        <a:rPr lang="en-US" sz="1200" b="0" kern="0">
                          <a:solidFill>
                            <a:srgbClr val="000000"/>
                          </a:solidFill>
                          <a:effectLst/>
                          <a:latin typeface="Calibri"/>
                          <a:ea typeface="Times New Roman" panose="02020603050405020304" pitchFamily="18" charset="0"/>
                        </a:rPr>
                        <a:t>8777 County Road 535.</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Orlando, 32836</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UCF- The Garden Room at Live Oak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4115 Pyxis Lane.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32816</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Valencia College-Lake Nona Campus</a:t>
                      </a:r>
                      <a:endParaRPr lang="en-US" sz="1200" kern="0">
                        <a:solidFill>
                          <a:srgbClr val="000000"/>
                        </a:solidFill>
                        <a:effectLst/>
                        <a:latin typeface="Calibri"/>
                        <a:ea typeface="Times New Roman" panose="02020603050405020304" pitchFamily="18" charset="0"/>
                      </a:endParaRPr>
                    </a:p>
                    <a:p>
                      <a:pPr algn="ctr" fontAlgn="base"/>
                      <a:r>
                        <a:rPr lang="en-US" sz="1200" kern="0">
                          <a:solidFill>
                            <a:srgbClr val="000000"/>
                          </a:solidFill>
                          <a:effectLst/>
                          <a:latin typeface="Calibri"/>
                          <a:ea typeface="Times New Roman" panose="02020603050405020304" pitchFamily="18" charset="0"/>
                        </a:rPr>
                        <a:t>12350 Narcoossee Rd.</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Orlando, 32832</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8447528"/>
                  </a:ext>
                </a:extLst>
              </a:tr>
              <a:tr h="708754">
                <a:tc>
                  <a:txBody>
                    <a:bodyPr/>
                    <a:lstStyle/>
                    <a:p>
                      <a:pPr algn="ctr" fontAlgn="base"/>
                      <a:r>
                        <a:rPr lang="en-US" sz="1400" b="1" kern="0">
                          <a:solidFill>
                            <a:srgbClr val="134497"/>
                          </a:solidFill>
                          <a:effectLst/>
                          <a:latin typeface="Calibri"/>
                          <a:ea typeface="Times New Roman" panose="02020603050405020304" pitchFamily="18" charset="0"/>
                        </a:rPr>
                        <a:t>Washington Park Library</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5151 Raleigh St, Suite A, </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Orlando, 32811</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West Oaks Library</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1821 E. Silver Star Rd.</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 Ocoee, 34761</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400" b="1" kern="0">
                          <a:solidFill>
                            <a:srgbClr val="134497"/>
                          </a:solidFill>
                          <a:effectLst/>
                          <a:latin typeface="Calibri"/>
                          <a:ea typeface="Times New Roman" panose="02020603050405020304" pitchFamily="18" charset="0"/>
                        </a:rPr>
                        <a:t>Winter Garden Library</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805 E. Plant St. </a:t>
                      </a:r>
                      <a:endParaRPr lang="en-US">
                        <a:effectLst/>
                        <a:latin typeface="Calibri"/>
                      </a:endParaRPr>
                    </a:p>
                    <a:p>
                      <a:pPr algn="ctr" fontAlgn="base"/>
                      <a:r>
                        <a:rPr lang="en-US" sz="1200" kern="0">
                          <a:solidFill>
                            <a:srgbClr val="000000"/>
                          </a:solidFill>
                          <a:effectLst/>
                          <a:latin typeface="Calibri"/>
                          <a:ea typeface="Times New Roman" panose="02020603050405020304" pitchFamily="18" charset="0"/>
                        </a:rPr>
                        <a:t>Winter Garden, 34787</a:t>
                      </a:r>
                      <a:endParaRPr lang="en-US">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0888410"/>
                  </a:ext>
                </a:extLst>
              </a:tr>
              <a:tr h="626975">
                <a:tc>
                  <a:txBody>
                    <a:bodyPr/>
                    <a:lstStyle/>
                    <a:p>
                      <a:pPr algn="ctr" fontAlgn="base"/>
                      <a:r>
                        <a:rPr lang="en-US" sz="1400" b="1" kern="0">
                          <a:solidFill>
                            <a:srgbClr val="134497"/>
                          </a:solidFill>
                          <a:effectLst/>
                          <a:latin typeface="Calibri"/>
                          <a:ea typeface="Times New Roman" panose="02020603050405020304" pitchFamily="18" charset="0"/>
                        </a:rPr>
                        <a:t>Winter Park Library</a:t>
                      </a:r>
                      <a:endParaRPr lang="en-US">
                        <a:effectLst/>
                        <a:latin typeface="Calibri"/>
                      </a:endParaRPr>
                    </a:p>
                    <a:p>
                      <a:pPr algn="ctr" fontAlgn="base"/>
                      <a:r>
                        <a:rPr lang="en-US" sz="1200" b="0" kern="0">
                          <a:solidFill>
                            <a:srgbClr val="000000"/>
                          </a:solidFill>
                          <a:effectLst/>
                          <a:latin typeface="Calibri"/>
                          <a:ea typeface="Times New Roman" panose="02020603050405020304" pitchFamily="18" charset="0"/>
                        </a:rPr>
                        <a:t>1052 W. Morse Blvd, </a:t>
                      </a:r>
                      <a:endParaRPr lang="en-US" b="0">
                        <a:effectLst/>
                        <a:latin typeface="Calibri"/>
                      </a:endParaRPr>
                    </a:p>
                    <a:p>
                      <a:pPr algn="ctr" fontAlgn="base"/>
                      <a:r>
                        <a:rPr lang="en-US" sz="1200" b="0" kern="0">
                          <a:solidFill>
                            <a:srgbClr val="000000"/>
                          </a:solidFill>
                          <a:effectLst/>
                          <a:latin typeface="Calibri"/>
                          <a:ea typeface="Times New Roman" panose="02020603050405020304" pitchFamily="18" charset="0"/>
                        </a:rPr>
                        <a:t>Winter Park, 32789</a:t>
                      </a:r>
                      <a:endParaRPr lang="en-US" b="0">
                        <a:effectLst/>
                        <a:latin typeface="Calibri"/>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endParaRPr lang="en-US">
                        <a:effectLst/>
                        <a:latin typeface="Times New Roman"/>
                      </a:endParaRPr>
                    </a:p>
                    <a:p>
                      <a:pPr algn="ctr" fontAlgn="base"/>
                      <a:r>
                        <a:rPr lang="en-US" sz="1200" kern="0">
                          <a:solidFill>
                            <a:srgbClr val="000000"/>
                          </a:solidFill>
                          <a:effectLst/>
                          <a:latin typeface="Times New Roman"/>
                          <a:ea typeface="Times New Roman" panose="02020603050405020304" pitchFamily="18" charset="0"/>
                        </a:rPr>
                        <a:t>Vote-by-Mail Drop Off available at each location.</a:t>
                      </a:r>
                      <a:endParaRPr lang="en-US">
                        <a:effectLst/>
                        <a:latin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endParaRPr lang="en-US" sz="1600" kern="0">
                        <a:solidFill>
                          <a:srgbClr val="000000"/>
                        </a:solidFill>
                        <a:effectLst/>
                        <a:latin typeface="Arial" panose="020B0604020202020204" pitchFamily="34" charset="0"/>
                        <a:ea typeface="Times New Roman" panose="02020603050405020304" pitchFamily="18" charset="0"/>
                      </a:endParaRPr>
                    </a:p>
                    <a:p>
                      <a:pPr algn="ctr" fontAlgn="base"/>
                      <a:r>
                        <a:rPr lang="en-US" sz="1200" kern="0">
                          <a:solidFill>
                            <a:srgbClr val="000000"/>
                          </a:solidFill>
                          <a:effectLst/>
                          <a:latin typeface="Times New Roman"/>
                          <a:ea typeface="Times New Roman" panose="02020603050405020304" pitchFamily="18" charset="0"/>
                        </a:rPr>
                        <a:t>For more information contact </a:t>
                      </a:r>
                      <a:endParaRPr lang="en-US">
                        <a:effectLst/>
                        <a:latin typeface="Times New Roman"/>
                      </a:endParaRPr>
                    </a:p>
                    <a:p>
                      <a:pPr algn="ctr" fontAlgn="base"/>
                      <a:r>
                        <a:rPr lang="en-US" sz="1200" kern="0">
                          <a:solidFill>
                            <a:srgbClr val="000000"/>
                          </a:solidFill>
                          <a:effectLst/>
                          <a:latin typeface="Times New Roman"/>
                          <a:ea typeface="Times New Roman" panose="02020603050405020304" pitchFamily="18" charset="0"/>
                        </a:rPr>
                        <a:t>(407) 823-2070 Ext: 71185</a:t>
                      </a:r>
                      <a:endParaRPr lang="en-US">
                        <a:effectLst/>
                        <a:latin typeface="Times New Roman"/>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1727233"/>
                  </a:ext>
                </a:extLst>
              </a:tr>
            </a:tbl>
          </a:graphicData>
        </a:graphic>
      </p:graphicFrame>
    </p:spTree>
    <p:extLst>
      <p:ext uri="{BB962C8B-B14F-4D97-AF65-F5344CB8AC3E}">
        <p14:creationId xmlns:p14="http://schemas.microsoft.com/office/powerpoint/2010/main" val="2654905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6405"/>
          <a:stretch/>
        </p:blipFill>
        <p:spPr>
          <a:xfrm>
            <a:off x="-11781" y="0"/>
            <a:ext cx="1250373" cy="6858000"/>
          </a:xfrm>
          <a:prstGeom prst="rect">
            <a:avLst/>
          </a:prstGeom>
        </p:spPr>
      </p:pic>
      <p:sp>
        <p:nvSpPr>
          <p:cNvPr id="7" name="Text Box 2"/>
          <p:cNvSpPr txBox="1">
            <a:spLocks noChangeArrowheads="1"/>
          </p:cNvSpPr>
          <p:nvPr/>
        </p:nvSpPr>
        <p:spPr bwMode="auto">
          <a:xfrm>
            <a:off x="1238592" y="320040"/>
            <a:ext cx="10449825" cy="619009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defTabSz="914400">
              <a:lnSpc>
                <a:spcPct val="107000"/>
              </a:lnSpc>
              <a:spcAft>
                <a:spcPts val="800"/>
              </a:spcAft>
              <a:defRPr/>
            </a:pPr>
            <a:r>
              <a:rPr kumimoji="0" lang="en-US" sz="2800" b="1" i="0" u="sng" strike="noStrike" kern="1200" cap="small" spc="0" normalizeH="0" baseline="0" noProof="0">
                <a:ln>
                  <a:noFill/>
                </a:ln>
                <a:solidFill>
                  <a:srgbClr val="2F5496"/>
                </a:solidFill>
                <a:effectLst/>
                <a:uLnTx/>
                <a:uFillTx/>
                <a:latin typeface="Times New Roman"/>
                <a:ea typeface="Calibri"/>
                <a:cs typeface="Times New Roman"/>
              </a:rPr>
              <a:t>Secure Ballot Intake Stations (Vote-by-Mail Drop Off)</a:t>
            </a:r>
            <a:r>
              <a:rPr lang="en-US" sz="2800" b="1" u="sng" cap="small">
                <a:solidFill>
                  <a:srgbClr val="2F5496"/>
                </a:solidFill>
                <a:latin typeface="Times New Roman"/>
                <a:ea typeface="Calibri"/>
                <a:cs typeface="Times New Roman"/>
              </a:rPr>
              <a:t> </a:t>
            </a:r>
            <a:endParaRPr lang="en-US" sz="2800" b="1" i="0" u="sng" strike="noStrike" kern="1200" cap="small"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Drive through locations convenient for voters.</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Ballots can be dropped off during Early Voting Hours at any of the </a:t>
            </a:r>
            <a:r>
              <a:rPr lang="en-US" sz="2000">
                <a:solidFill>
                  <a:srgbClr val="2F5496"/>
                </a:solidFill>
                <a:latin typeface="Times New Roman"/>
                <a:ea typeface="Calibri"/>
                <a:cs typeface="Times New Roman"/>
              </a:rPr>
              <a:t>22</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 Early Voting Sites.</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Ballots securely transported to SOE at the end of each day.</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342900" indent="-342900" defTabSz="914400">
              <a:lnSpc>
                <a:spcPct val="107000"/>
              </a:lnSpc>
              <a:spcAft>
                <a:spcPts val="800"/>
              </a:spcAft>
              <a:buFont typeface="Arial" panose="020B0604020202020204" pitchFamily="34" charset="0"/>
              <a:buChar char="•"/>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There’s a 150 feet no solicitation zone from the Intake Station.</a:t>
            </a:r>
            <a:r>
              <a:rPr lang="en-US" sz="2000">
                <a:solidFill>
                  <a:srgbClr val="2F5496"/>
                </a:solidFill>
                <a:latin typeface="Times New Roman"/>
                <a:ea typeface="Calibri"/>
                <a:cs typeface="Times New Roman"/>
              </a:rPr>
              <a:t> </a:t>
            </a:r>
            <a:endParaRPr lang="en-US" sz="20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Not all stations are located by the entrance (150 further out)</a:t>
            </a:r>
            <a:endParaRPr kumimoji="0" lang="en-US" sz="2800" b="1" i="0" u="sng" strike="noStrike" kern="1200" cap="none" spc="0" normalizeH="0" baseline="0" noProof="0">
              <a:ln>
                <a:noFill/>
              </a:ln>
              <a:solidFill>
                <a:srgbClr val="2F5496"/>
              </a:solidFill>
              <a:effectLst/>
              <a:uLnTx/>
              <a:uFillTx/>
              <a:latin typeface="Times New Roman"/>
              <a:ea typeface="Calibri"/>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sng" strike="noStrike" kern="1200" cap="small" spc="0" normalizeH="0" baseline="0" noProof="0">
                <a:ln>
                  <a:noFill/>
                </a:ln>
                <a:solidFill>
                  <a:srgbClr val="2F5496"/>
                </a:solidFill>
                <a:effectLst/>
                <a:uLnTx/>
                <a:uFillTx/>
                <a:latin typeface="Times New Roman"/>
                <a:ea typeface="Calibri"/>
                <a:cs typeface="Times New Roman"/>
              </a:rPr>
              <a:t>Solicitation Zone</a:t>
            </a:r>
            <a:r>
              <a:rPr kumimoji="0" lang="en-US" sz="2800" b="1" i="0" u="sng" strike="noStrike" kern="1200" cap="small" spc="0" normalizeH="0" baseline="0" noProof="0">
                <a:ln>
                  <a:noFill/>
                </a:ln>
                <a:solidFill>
                  <a:srgbClr val="4472C4"/>
                </a:solidFill>
                <a:effectLst/>
                <a:uLnTx/>
                <a:uFillTx/>
                <a:latin typeface="Times New Roman"/>
                <a:cs typeface="Times New Roman"/>
              </a:rPr>
              <a:t> </a:t>
            </a:r>
            <a:r>
              <a:rPr kumimoji="0" lang="en-US" sz="2800" b="1" i="0" u="sng" strike="noStrike" kern="1200" cap="none" spc="0" normalizeH="0" baseline="0" noProof="0">
                <a:ln>
                  <a:noFill/>
                </a:ln>
                <a:solidFill>
                  <a:srgbClr val="4472C4"/>
                </a:solidFill>
                <a:effectLst/>
                <a:uLnTx/>
                <a:uFillTx/>
                <a:latin typeface="Times New Roman"/>
                <a:cs typeface="Times New Roman"/>
              </a:rPr>
              <a:t>F.S. 102.031</a:t>
            </a:r>
            <a:r>
              <a:rPr kumimoji="0" lang="en-US" sz="2800" b="0" i="0" u="sng" strike="noStrike" kern="1200" cap="none" spc="0" normalizeH="0" baseline="0" noProof="0">
                <a:ln>
                  <a:noFill/>
                </a:ln>
                <a:solidFill>
                  <a:srgbClr val="4472C4"/>
                </a:solidFill>
                <a:effectLst/>
                <a:uLnTx/>
                <a:uFillTx/>
                <a:latin typeface="Times New Roman"/>
                <a:cs typeface="Times New Roman"/>
              </a:rPr>
              <a:t> (4) (a)</a:t>
            </a:r>
            <a:endParaRPr lang="en-US" sz="2800" b="0" i="0" u="sng" strike="noStrike" kern="1200" cap="none" spc="0" normalizeH="0" baseline="0" noProof="0">
              <a:ln>
                <a:noFill/>
              </a:ln>
              <a:solidFill>
                <a:srgbClr val="4472C4"/>
              </a:solidFill>
              <a:effectLst/>
              <a:uLnTx/>
              <a:uFillTx/>
              <a:latin typeface="Times New Roman"/>
              <a:cs typeface="Times New Roman"/>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72C4"/>
                </a:solidFill>
                <a:effectLst/>
                <a:uLnTx/>
                <a:uFillTx/>
                <a:latin typeface="Times New Roman"/>
                <a:cs typeface="Times New Roman"/>
              </a:rPr>
              <a:t>Before the opening of the early voting site, the Early Voting Deputy designates the no-solicitation zone and marks the boundaries.</a:t>
            </a:r>
            <a:endParaRPr kumimoji="0" lang="en-US" sz="2000" b="0" i="0" u="none" strike="noStrike" kern="1200" cap="none" spc="0" normalizeH="0" baseline="0" noProof="0">
              <a:ln>
                <a:noFill/>
              </a:ln>
              <a:solidFill>
                <a:srgbClr val="4472C4"/>
              </a:solidFill>
              <a:effectLst/>
              <a:uLnTx/>
              <a:uFillTx/>
              <a:latin typeface="Times New Roman"/>
              <a:ea typeface="Calibri" panose="020F0502020204030204" pitchFamily="34" charset="0"/>
              <a:cs typeface="Times New Roman"/>
            </a:endParaRPr>
          </a:p>
          <a:p>
            <a:pPr marL="285750" indent="-285750" defTabSz="914400">
              <a:lnSpc>
                <a:spcPct val="107000"/>
              </a:lnSpc>
              <a:spcAft>
                <a:spcPts val="800"/>
              </a:spcAft>
              <a:buFont typeface="Arial" panose="020B0604020202020204" pitchFamily="34" charset="0"/>
              <a:buChar char="•"/>
              <a:defRPr/>
            </a:pPr>
            <a:r>
              <a:rPr lang="en-US" sz="2000">
                <a:solidFill>
                  <a:srgbClr val="2F5496"/>
                </a:solidFill>
                <a:latin typeface="Times New Roman"/>
                <a:ea typeface="Calibri"/>
                <a:cs typeface="Times New Roman"/>
              </a:rPr>
              <a:t> </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Any campaigning signs found inside the 150 feet no-solicitation zone, will be removed and placed outside the zone by the Deputy.</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Some sites do not allow solicitation on their property, designating an off-property area for campaigning.</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Media is </a:t>
            </a:r>
            <a:r>
              <a:rPr kumimoji="0" lang="en-US" sz="2000" b="1" i="0" u="none" strike="noStrike" kern="1200" cap="none" spc="0" normalizeH="0" baseline="0" noProof="0">
                <a:ln>
                  <a:noFill/>
                </a:ln>
                <a:solidFill>
                  <a:srgbClr val="2F5496"/>
                </a:solidFill>
                <a:effectLst/>
                <a:uLnTx/>
                <a:uFillTx/>
                <a:latin typeface="Times New Roman"/>
                <a:ea typeface="Calibri"/>
                <a:cs typeface="Times New Roman"/>
              </a:rPr>
              <a:t>only </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allowed</a:t>
            </a:r>
            <a:r>
              <a:rPr kumimoji="0" lang="en-US" sz="2000" b="1" i="0" u="none" strike="noStrike" kern="1200" cap="none" spc="0" normalizeH="0" baseline="0" noProof="0">
                <a:ln>
                  <a:noFill/>
                </a:ln>
                <a:solidFill>
                  <a:srgbClr val="2F5496"/>
                </a:solidFill>
                <a:effectLst/>
                <a:uLnTx/>
                <a:uFillTx/>
                <a:latin typeface="Times New Roman"/>
                <a:ea typeface="Calibri"/>
                <a:cs typeface="Times New Roman"/>
              </a:rPr>
              <a:t> </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within the 150 feet no-solicitation zone, if conducting </a:t>
            </a:r>
            <a:r>
              <a:rPr kumimoji="0" lang="en-US" sz="2000" b="0" i="0" u="sng" strike="noStrike" kern="1200" cap="none" spc="0" normalizeH="0" baseline="0" noProof="0">
                <a:ln>
                  <a:noFill/>
                </a:ln>
                <a:solidFill>
                  <a:srgbClr val="2F5496"/>
                </a:solidFill>
                <a:effectLst/>
                <a:uLnTx/>
                <a:uFillTx/>
                <a:latin typeface="Times New Roman"/>
                <a:ea typeface="Calibri"/>
                <a:cs typeface="Times New Roman"/>
              </a:rPr>
              <a:t>Exit Poll Interviews</a:t>
            </a:r>
            <a:r>
              <a:rPr kumimoji="0" lang="en-US" sz="2000" b="0" i="0" u="none" strike="noStrike" kern="1200" cap="none" spc="0" normalizeH="0" baseline="0" noProof="0">
                <a:ln>
                  <a:noFill/>
                </a:ln>
                <a:solidFill>
                  <a:srgbClr val="2F5496"/>
                </a:solidFill>
                <a:effectLst/>
                <a:uLnTx/>
                <a:uFillTx/>
                <a:latin typeface="Times New Roman"/>
                <a:ea typeface="Calibri"/>
                <a:cs typeface="Times New Roman"/>
              </a:rPr>
              <a:t>.</a:t>
            </a:r>
            <a:endParaRPr lang="en-US" sz="2000" b="0" i="0" u="none" strike="noStrike" kern="1200" cap="none" spc="0" normalizeH="0" baseline="0" noProof="0">
              <a:ln>
                <a:noFill/>
              </a:ln>
              <a:solidFill>
                <a:srgbClr val="2F5496"/>
              </a:solidFill>
              <a:effectLst/>
              <a:uLnTx/>
              <a:uFillTx/>
              <a:latin typeface="Times New Roman"/>
              <a:ea typeface="Calibri"/>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sng"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diagram of a voting process&#10;&#10;Description automatically generated">
            <a:extLst>
              <a:ext uri="{FF2B5EF4-FFF2-40B4-BE49-F238E27FC236}">
                <a16:creationId xmlns:a16="http://schemas.microsoft.com/office/drawing/2014/main" id="{E6E72B5C-4E1B-0EE6-87A2-D2B9502430D2}"/>
              </a:ext>
            </a:extLst>
          </p:cNvPr>
          <p:cNvPicPr>
            <a:picLocks noChangeAspect="1"/>
          </p:cNvPicPr>
          <p:nvPr/>
        </p:nvPicPr>
        <p:blipFill rotWithShape="1">
          <a:blip r:embed="rId4"/>
          <a:srcRect r="292" b="-538"/>
          <a:stretch/>
        </p:blipFill>
        <p:spPr>
          <a:xfrm>
            <a:off x="7941957" y="1797029"/>
            <a:ext cx="3552329" cy="1959189"/>
          </a:xfrm>
          <a:prstGeom prst="rect">
            <a:avLst/>
          </a:prstGeom>
        </p:spPr>
      </p:pic>
    </p:spTree>
    <p:extLst>
      <p:ext uri="{BB962C8B-B14F-4D97-AF65-F5344CB8AC3E}">
        <p14:creationId xmlns:p14="http://schemas.microsoft.com/office/powerpoint/2010/main" val="408713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6405"/>
          <a:stretch/>
        </p:blipFill>
        <p:spPr>
          <a:xfrm>
            <a:off x="-11781" y="0"/>
            <a:ext cx="1250373" cy="6858000"/>
          </a:xfrm>
          <a:prstGeom prst="rect">
            <a:avLst/>
          </a:prstGeom>
        </p:spPr>
      </p:pic>
      <p:pic>
        <p:nvPicPr>
          <p:cNvPr id="7" name="Picture 6"/>
          <p:cNvPicPr>
            <a:picLocks noChangeAspect="1"/>
          </p:cNvPicPr>
          <p:nvPr/>
        </p:nvPicPr>
        <p:blipFill>
          <a:blip r:embed="rId4"/>
          <a:stretch>
            <a:fillRect/>
          </a:stretch>
        </p:blipFill>
        <p:spPr>
          <a:xfrm>
            <a:off x="7235289" y="75195"/>
            <a:ext cx="4694243" cy="3299625"/>
          </a:xfrm>
          <a:prstGeom prst="rect">
            <a:avLst/>
          </a:prstGeom>
        </p:spPr>
      </p:pic>
      <p:pic>
        <p:nvPicPr>
          <p:cNvPr id="9" name="Picture 8"/>
          <p:cNvPicPr>
            <a:picLocks noChangeAspect="1"/>
          </p:cNvPicPr>
          <p:nvPr/>
        </p:nvPicPr>
        <p:blipFill rotWithShape="1">
          <a:blip r:embed="rId5"/>
          <a:srcRect/>
          <a:stretch/>
        </p:blipFill>
        <p:spPr>
          <a:xfrm>
            <a:off x="7235289" y="3588026"/>
            <a:ext cx="4694243" cy="3269974"/>
          </a:xfrm>
          <a:prstGeom prst="rect">
            <a:avLst/>
          </a:prstGeom>
        </p:spPr>
      </p:pic>
      <p:sp>
        <p:nvSpPr>
          <p:cNvPr id="10" name="TextBox 9"/>
          <p:cNvSpPr txBox="1"/>
          <p:nvPr/>
        </p:nvSpPr>
        <p:spPr>
          <a:xfrm>
            <a:off x="1238592" y="1006783"/>
            <a:ext cx="5886108" cy="61475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rPr>
              <a:t>Designation of Poll Watchers shall be submitted in writing to the Supervisor of Elections using the </a:t>
            </a:r>
            <a:r>
              <a:rPr kumimoji="0" lang="en-US" sz="1800" b="1"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rPr>
              <a:t>Designation of Poll Watchers</a:t>
            </a:r>
            <a:r>
              <a:rPr kumimoji="0" lang="en-US" sz="18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rPr>
              <a:t> form (</a:t>
            </a:r>
            <a:r>
              <a:rPr kumimoji="0" lang="en-US" sz="1800" b="1"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rPr>
              <a:t>DS-DE 125)</a:t>
            </a:r>
            <a:r>
              <a:rPr kumimoji="0" lang="en-US" sz="1800" b="0" i="0" u="none" strike="noStrike" kern="1200" cap="none" spc="0" normalizeH="0" baseline="0" noProof="0">
                <a:ln>
                  <a:noFill/>
                </a:ln>
                <a:solidFill>
                  <a:srgbClr val="2F5496"/>
                </a:solidFill>
                <a:effectLst/>
                <a:uLnTx/>
                <a:uFillTx/>
                <a:latin typeface="Times New Roman" panose="02020603050405020304" pitchFamily="18" charset="0"/>
                <a:ea typeface="Calibri" panose="020F0502020204030204" pitchFamily="34" charset="0"/>
                <a:cs typeface="Times New Roman" panose="02020603050405020304" pitchFamily="18" charset="0"/>
              </a:rPr>
              <a:t>, located on the SOE website </a:t>
            </a:r>
            <a:r>
              <a:rPr kumimoji="0" lang="en-US" sz="18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hlinkClick r:id="rId6"/>
              </a:rPr>
              <a:t>ocfelections.gov</a:t>
            </a:r>
            <a:r>
              <a:rPr kumimoji="0" lang="en-US" sz="18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under </a:t>
            </a:r>
            <a:r>
              <a:rPr kumimoji="0" lang="en-US" sz="18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Candidates, Candidate Resources.</a:t>
            </a:r>
            <a:endParaRPr kumimoji="0" lang="en-US" sz="18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endParaRPr>
          </a:p>
          <a:p>
            <a:pPr marL="285750" indent="-285750" defTabSz="914400">
              <a:lnSpc>
                <a:spcPct val="107000"/>
              </a:lnSpc>
              <a:spcAft>
                <a:spcPts val="800"/>
              </a:spcAft>
              <a:buFont typeface="Arial" panose="020B0604020202020204" pitchFamily="34" charset="0"/>
              <a:buChar char="•"/>
              <a:defRPr/>
            </a:pPr>
            <a:r>
              <a:rPr kumimoji="0" lang="en-US" sz="1800" b="0" i="0" u="none" strike="noStrike" kern="1200" cap="none" spc="0" normalizeH="0" baseline="0" noProof="0">
                <a:ln>
                  <a:noFill/>
                </a:ln>
                <a:solidFill>
                  <a:srgbClr val="4472C4"/>
                </a:solidFill>
                <a:effectLst/>
                <a:uLnTx/>
                <a:uFillTx/>
                <a:latin typeface="Times New Roman"/>
                <a:cs typeface="Times New Roman"/>
              </a:rPr>
              <a:t>Form must be submitted </a:t>
            </a:r>
            <a:r>
              <a:rPr kumimoji="0" lang="en-US" sz="1800" b="1" i="0" u="none" strike="noStrike" kern="1200" cap="none" spc="0" normalizeH="0" baseline="0" noProof="0">
                <a:ln>
                  <a:noFill/>
                </a:ln>
                <a:solidFill>
                  <a:srgbClr val="4472C4"/>
                </a:solidFill>
                <a:effectLst/>
                <a:uLnTx/>
                <a:uFillTx/>
                <a:latin typeface="Times New Roman"/>
                <a:cs typeface="Times New Roman"/>
              </a:rPr>
              <a:t>ONLY</a:t>
            </a:r>
            <a:r>
              <a:rPr kumimoji="0" lang="en-US" sz="1800" b="0" i="0" u="none" strike="noStrike" kern="1200" cap="none" spc="0" normalizeH="0" baseline="0" noProof="0">
                <a:ln>
                  <a:noFill/>
                </a:ln>
                <a:solidFill>
                  <a:srgbClr val="4472C4"/>
                </a:solidFill>
                <a:effectLst/>
                <a:uLnTx/>
                <a:uFillTx/>
                <a:latin typeface="Times New Roman"/>
                <a:cs typeface="Times New Roman"/>
              </a:rPr>
              <a:t> by a </a:t>
            </a:r>
            <a:r>
              <a:rPr kumimoji="0" lang="en-US" sz="1800" b="0" i="0" u="sng" strike="noStrike" kern="1200" cap="none" spc="0" normalizeH="0" baseline="0" noProof="0">
                <a:ln>
                  <a:noFill/>
                </a:ln>
                <a:solidFill>
                  <a:srgbClr val="4472C4"/>
                </a:solidFill>
                <a:effectLst/>
                <a:uLnTx/>
                <a:uFillTx/>
                <a:latin typeface="Times New Roman"/>
                <a:cs typeface="Times New Roman"/>
              </a:rPr>
              <a:t>Candidate or Political Party</a:t>
            </a:r>
            <a:r>
              <a:rPr kumimoji="0" lang="en-US" sz="1800" b="0" i="0" u="none" strike="noStrike" kern="1200" cap="none" spc="0" normalizeH="0" baseline="0" noProof="0">
                <a:ln>
                  <a:noFill/>
                </a:ln>
                <a:solidFill>
                  <a:srgbClr val="4472C4"/>
                </a:solidFill>
                <a:effectLst/>
                <a:uLnTx/>
                <a:uFillTx/>
                <a:latin typeface="Times New Roman"/>
                <a:cs typeface="Times New Roman"/>
              </a:rPr>
              <a:t> two weeks prior Early Voting and two weeks prior Election Day by NOON for each Election</a:t>
            </a:r>
            <a:r>
              <a:rPr kumimoji="0" lang="en-US" sz="2000" b="0" i="0" u="none" strike="noStrike" kern="1200" cap="none" spc="0" normalizeH="0" baseline="0" noProof="0">
                <a:ln>
                  <a:noFill/>
                </a:ln>
                <a:solidFill>
                  <a:srgbClr val="4472C4"/>
                </a:solidFill>
                <a:effectLst/>
                <a:uLnTx/>
                <a:uFillTx/>
                <a:latin typeface="Times New Roman"/>
                <a:cs typeface="Times New Roman"/>
              </a:rPr>
              <a:t>.</a:t>
            </a:r>
            <a:r>
              <a:rPr lang="en-US" sz="2000">
                <a:solidFill>
                  <a:srgbClr val="4472C4"/>
                </a:solidFill>
                <a:latin typeface="Times New Roman"/>
                <a:cs typeface="Times New Roman"/>
              </a:rPr>
              <a:t> </a:t>
            </a:r>
            <a:endParaRPr lang="en-US" sz="2000" b="0" i="0" u="none" strike="noStrike" kern="1200" cap="none" spc="0" normalizeH="0" baseline="0" noProof="0">
              <a:ln>
                <a:noFill/>
              </a:ln>
              <a:solidFill>
                <a:srgbClr val="4472C4"/>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472C4"/>
                </a:solidFill>
                <a:effectLst/>
                <a:uLnTx/>
                <a:uFillTx/>
                <a:latin typeface="Times New Roman"/>
                <a:cs typeface="Times New Roman"/>
              </a:rPr>
              <a:t>Primary Election</a:t>
            </a:r>
            <a:br>
              <a:rPr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br>
            <a:r>
              <a:rPr kumimoji="0" lang="en-US" sz="1800" b="1" i="0" u="none" strike="noStrike" kern="1200" cap="none" spc="0" normalizeH="0" baseline="0" noProof="0">
                <a:ln>
                  <a:noFill/>
                </a:ln>
                <a:solidFill>
                  <a:srgbClr val="4472C4"/>
                </a:solidFill>
                <a:effectLst/>
                <a:uLnTx/>
                <a:uFillTx/>
                <a:latin typeface="Times New Roman"/>
                <a:cs typeface="Times New Roman"/>
              </a:rPr>
              <a:t>	</a:t>
            </a:r>
            <a:r>
              <a:rPr kumimoji="0" lang="en-US" sz="1800" b="0" i="0" u="none" strike="noStrike" kern="1200" cap="none" spc="0" normalizeH="0" baseline="0" noProof="0">
                <a:ln>
                  <a:noFill/>
                </a:ln>
                <a:solidFill>
                  <a:srgbClr val="4472C4"/>
                </a:solidFill>
                <a:effectLst/>
                <a:uLnTx/>
                <a:uFillTx/>
                <a:latin typeface="Times New Roman"/>
                <a:cs typeface="Times New Roman"/>
              </a:rPr>
              <a:t>July </a:t>
            </a:r>
            <a:r>
              <a:rPr lang="en-US">
                <a:solidFill>
                  <a:srgbClr val="4472C4"/>
                </a:solidFill>
                <a:latin typeface="Times New Roman"/>
                <a:cs typeface="Times New Roman"/>
              </a:rPr>
              <a:t>22</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lang="en-US">
                <a:solidFill>
                  <a:srgbClr val="4472C4"/>
                </a:solidFill>
                <a:latin typeface="Times New Roman"/>
                <a:cs typeface="Times New Roman"/>
              </a:rPr>
              <a:t>2024</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kumimoji="0" lang="en-US" sz="1800" b="1" i="0" u="none" strike="noStrike" kern="1200" cap="none" spc="0" normalizeH="0" baseline="0" noProof="0">
                <a:ln>
                  <a:noFill/>
                </a:ln>
                <a:solidFill>
                  <a:srgbClr val="4472C4"/>
                </a:solidFill>
                <a:effectLst/>
                <a:uLnTx/>
                <a:uFillTx/>
                <a:latin typeface="Times New Roman"/>
                <a:cs typeface="Times New Roman"/>
              </a:rPr>
              <a:t>EV</a:t>
            </a:r>
            <a:r>
              <a:rPr kumimoji="0" lang="en-US" sz="1800" b="0" i="0" u="none" strike="noStrike" kern="1200" cap="none" spc="0" normalizeH="0" baseline="0" noProof="0">
                <a:ln>
                  <a:noFill/>
                </a:ln>
                <a:solidFill>
                  <a:srgbClr val="4472C4"/>
                </a:solidFill>
                <a:effectLst/>
                <a:uLnTx/>
                <a:uFillTx/>
                <a:latin typeface="Times New Roman"/>
                <a:cs typeface="Times New Roman"/>
              </a:rPr>
              <a:t> &amp; August </a:t>
            </a:r>
            <a:r>
              <a:rPr lang="en-US">
                <a:solidFill>
                  <a:srgbClr val="4472C4"/>
                </a:solidFill>
                <a:latin typeface="Times New Roman"/>
                <a:cs typeface="Times New Roman"/>
              </a:rPr>
              <a:t>6</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lang="en-US">
                <a:solidFill>
                  <a:srgbClr val="4472C4"/>
                </a:solidFill>
                <a:latin typeface="Times New Roman"/>
                <a:cs typeface="Times New Roman"/>
              </a:rPr>
              <a:t>2024</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kumimoji="0" lang="en-US" sz="1800" b="1" i="0" u="none" strike="noStrike" kern="1200" cap="none" spc="0" normalizeH="0" baseline="0" noProof="0">
                <a:ln>
                  <a:noFill/>
                </a:ln>
                <a:solidFill>
                  <a:srgbClr val="4472C4"/>
                </a:solidFill>
                <a:effectLst/>
                <a:uLnTx/>
                <a:uFillTx/>
                <a:latin typeface="Times New Roman"/>
                <a:cs typeface="Times New Roman"/>
              </a:rPr>
              <a:t>ED</a:t>
            </a:r>
            <a:endParaRPr lang="en-US" sz="1800" b="1" i="0" u="none" strike="noStrike" kern="1200" cap="none" spc="0" normalizeH="0" baseline="0" noProof="0">
              <a:ln>
                <a:noFill/>
              </a:ln>
              <a:solidFill>
                <a:srgbClr val="4472C4"/>
              </a:solidFill>
              <a:effectLst/>
              <a:uLnTx/>
              <a:uFillTx/>
              <a:latin typeface="Times New Roman"/>
              <a:cs typeface="Times New Roman"/>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472C4"/>
                </a:solidFill>
                <a:effectLst/>
                <a:uLnTx/>
                <a:uFillTx/>
                <a:latin typeface="Times New Roman"/>
                <a:cs typeface="Times New Roman"/>
              </a:rPr>
              <a:t>General Election</a:t>
            </a:r>
            <a:br>
              <a:rPr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br>
            <a:r>
              <a:rPr kumimoji="0" lang="en-US" sz="1800" b="1" i="0" u="none" strike="noStrike" kern="1200" cap="none" spc="0" normalizeH="0" baseline="0" noProof="0">
                <a:ln>
                  <a:noFill/>
                </a:ln>
                <a:solidFill>
                  <a:srgbClr val="4472C4"/>
                </a:solidFill>
                <a:effectLst/>
                <a:uLnTx/>
                <a:uFillTx/>
                <a:latin typeface="Times New Roman"/>
                <a:cs typeface="Times New Roman"/>
              </a:rPr>
              <a:t>	</a:t>
            </a:r>
            <a:r>
              <a:rPr kumimoji="0" lang="en-US" sz="1800" b="0" i="0" u="none" strike="noStrike" kern="1200" cap="none" spc="0" normalizeH="0" baseline="0" noProof="0">
                <a:ln>
                  <a:noFill/>
                </a:ln>
                <a:solidFill>
                  <a:srgbClr val="4472C4"/>
                </a:solidFill>
                <a:effectLst/>
                <a:uLnTx/>
                <a:uFillTx/>
                <a:latin typeface="Times New Roman"/>
                <a:cs typeface="Times New Roman"/>
              </a:rPr>
              <a:t>October 0</a:t>
            </a:r>
            <a:r>
              <a:rPr lang="en-US">
                <a:solidFill>
                  <a:srgbClr val="4472C4"/>
                </a:solidFill>
                <a:latin typeface="Times New Roman"/>
                <a:cs typeface="Times New Roman"/>
              </a:rPr>
              <a:t>7</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lang="en-US">
                <a:solidFill>
                  <a:srgbClr val="4472C4"/>
                </a:solidFill>
                <a:latin typeface="Times New Roman"/>
                <a:cs typeface="Times New Roman"/>
              </a:rPr>
              <a:t>2024</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kumimoji="0" lang="en-US" sz="1800" b="1" i="0" u="none" strike="noStrike" kern="1200" cap="none" spc="0" normalizeH="0" baseline="0" noProof="0">
                <a:ln>
                  <a:noFill/>
                </a:ln>
                <a:solidFill>
                  <a:srgbClr val="4472C4"/>
                </a:solidFill>
                <a:effectLst/>
                <a:uLnTx/>
                <a:uFillTx/>
                <a:latin typeface="Times New Roman"/>
                <a:cs typeface="Times New Roman"/>
              </a:rPr>
              <a:t>EV</a:t>
            </a:r>
            <a:r>
              <a:rPr kumimoji="0" lang="en-US" sz="1800" b="0" i="0" u="none" strike="noStrike" kern="1200" cap="none" spc="0" normalizeH="0" baseline="0" noProof="0">
                <a:ln>
                  <a:noFill/>
                </a:ln>
                <a:solidFill>
                  <a:srgbClr val="4472C4"/>
                </a:solidFill>
                <a:effectLst/>
                <a:uLnTx/>
                <a:uFillTx/>
                <a:latin typeface="Times New Roman"/>
                <a:cs typeface="Times New Roman"/>
              </a:rPr>
              <a:t> &amp; October </a:t>
            </a:r>
            <a:r>
              <a:rPr lang="en-US">
                <a:solidFill>
                  <a:srgbClr val="4472C4"/>
                </a:solidFill>
                <a:latin typeface="Times New Roman"/>
                <a:cs typeface="Times New Roman"/>
              </a:rPr>
              <a:t>22</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lang="en-US">
                <a:solidFill>
                  <a:srgbClr val="4472C4"/>
                </a:solidFill>
                <a:latin typeface="Times New Roman"/>
                <a:cs typeface="Times New Roman"/>
              </a:rPr>
              <a:t>2024</a:t>
            </a:r>
            <a:r>
              <a:rPr kumimoji="0" lang="en-US" sz="1800" b="0" i="0" u="none" strike="noStrike" kern="1200" cap="none" spc="0" normalizeH="0" baseline="0" noProof="0">
                <a:ln>
                  <a:noFill/>
                </a:ln>
                <a:solidFill>
                  <a:srgbClr val="4472C4"/>
                </a:solidFill>
                <a:effectLst/>
                <a:uLnTx/>
                <a:uFillTx/>
                <a:latin typeface="Times New Roman"/>
                <a:cs typeface="Times New Roman"/>
              </a:rPr>
              <a:t> </a:t>
            </a:r>
            <a:r>
              <a:rPr kumimoji="0" lang="en-US" sz="1800" b="1" i="0" u="none" strike="noStrike" kern="1200" cap="none" spc="0" normalizeH="0" baseline="0" noProof="0">
                <a:ln>
                  <a:noFill/>
                </a:ln>
                <a:solidFill>
                  <a:srgbClr val="4472C4"/>
                </a:solidFill>
                <a:effectLst/>
                <a:uLnTx/>
                <a:uFillTx/>
                <a:latin typeface="Times New Roman"/>
                <a:cs typeface="Times New Roman"/>
              </a:rPr>
              <a:t>ED</a:t>
            </a:r>
            <a:endParaRPr lang="en-US" sz="1800" b="1" i="0" u="none" strike="noStrike" kern="1200" cap="none" spc="0" normalizeH="0" baseline="0" noProof="0">
              <a:ln>
                <a:noFill/>
              </a:ln>
              <a:solidFill>
                <a:srgbClr val="4472C4"/>
              </a:solidFill>
              <a:effectLst/>
              <a:uLnTx/>
              <a:uFillTx/>
              <a:latin typeface="Times New Roman"/>
              <a:cs typeface="Times New Roman"/>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72C4"/>
                </a:solidFill>
                <a:effectLst/>
                <a:uLnTx/>
                <a:uFillTx/>
                <a:latin typeface="Times New Roman"/>
                <a:cs typeface="Times New Roman"/>
              </a:rPr>
              <a:t>Poll Watchers must wear a badge (provided by SOE) and represent one Candidate or Party at a time.</a:t>
            </a:r>
            <a:endParaRPr lang="en-US" sz="1800" b="0" i="0" u="none" strike="noStrike" kern="1200" cap="none" spc="0" normalizeH="0" baseline="0" noProof="0">
              <a:ln>
                <a:noFill/>
              </a:ln>
              <a:solidFill>
                <a:srgbClr val="4472C4"/>
              </a:solidFill>
              <a:effectLst/>
              <a:uLnTx/>
              <a:uFillTx/>
              <a:latin typeface="Times New Roman"/>
              <a:cs typeface="Times New Roman"/>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Cannot interfere with the voting process, touch equipment or interact with voters. Questions should be directed to the site Clerk.</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36295" y="241782"/>
            <a:ext cx="54719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small" spc="0" normalizeH="0" baseline="0" noProof="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Poll Watchers</a:t>
            </a:r>
          </a:p>
        </p:txBody>
      </p:sp>
    </p:spTree>
    <p:extLst>
      <p:ext uri="{BB962C8B-B14F-4D97-AF65-F5344CB8AC3E}">
        <p14:creationId xmlns:p14="http://schemas.microsoft.com/office/powerpoint/2010/main" val="97119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240259-C2D1-3852-C1D8-637A24B3C531}"/>
              </a:ext>
            </a:extLst>
          </p:cNvPr>
          <p:cNvSpPr/>
          <p:nvPr/>
        </p:nvSpPr>
        <p:spPr>
          <a:xfrm>
            <a:off x="0" y="2600325"/>
            <a:ext cx="12192000" cy="1543050"/>
          </a:xfrm>
          <a:prstGeom prst="rect">
            <a:avLst/>
          </a:prstGeom>
          <a:solidFill>
            <a:srgbClr val="2C3054"/>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0" name="Content Placeholder 9">
            <a:extLst>
              <a:ext uri="{FF2B5EF4-FFF2-40B4-BE49-F238E27FC236}">
                <a16:creationId xmlns:a16="http://schemas.microsoft.com/office/drawing/2014/main" id="{B68B88BA-39A9-5A6B-06CC-C06DE05C953E}"/>
              </a:ext>
            </a:extLst>
          </p:cNvPr>
          <p:cNvPicPr>
            <a:picLocks noGrp="1" noChangeAspect="1"/>
          </p:cNvPicPr>
          <p:nvPr>
            <p:ph idx="4294967295"/>
          </p:nvPr>
        </p:nvPicPr>
        <p:blipFill>
          <a:blip r:embed="rId2"/>
          <a:stretch>
            <a:fillRect/>
          </a:stretch>
        </p:blipFill>
        <p:spPr>
          <a:xfrm>
            <a:off x="0" y="1300163"/>
            <a:ext cx="4371975" cy="4257675"/>
          </a:xfrm>
          <a:prstGeom prst="rect">
            <a:avLst/>
          </a:prstGeom>
        </p:spPr>
      </p:pic>
    </p:spTree>
    <p:extLst>
      <p:ext uri="{BB962C8B-B14F-4D97-AF65-F5344CB8AC3E}">
        <p14:creationId xmlns:p14="http://schemas.microsoft.com/office/powerpoint/2010/main" val="2445910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Freeform: Shape 18">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1" name="Freeform: Shape 20">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Title 6">
            <a:extLst>
              <a:ext uri="{FF2B5EF4-FFF2-40B4-BE49-F238E27FC236}">
                <a16:creationId xmlns:a16="http://schemas.microsoft.com/office/drawing/2014/main" id="{40B40803-5567-3713-D512-7C2636782732}"/>
              </a:ext>
            </a:extLst>
          </p:cNvPr>
          <p:cNvSpPr>
            <a:spLocks noGrp="1"/>
          </p:cNvSpPr>
          <p:nvPr>
            <p:ph type="ctrTitle"/>
          </p:nvPr>
        </p:nvSpPr>
        <p:spPr>
          <a:xfrm>
            <a:off x="715885" y="1294604"/>
            <a:ext cx="8782075" cy="3255264"/>
          </a:xfrm>
        </p:spPr>
        <p:txBody>
          <a:bodyPr>
            <a:normAutofit/>
          </a:bodyPr>
          <a:lstStyle/>
          <a:p>
            <a:r>
              <a:rPr lang="en-US" sz="6000">
                <a:solidFill>
                  <a:schemeClr val="tx1"/>
                </a:solidFill>
                <a:latin typeface="Aptos Black" panose="020B0004020202020204" pitchFamily="34" charset="0"/>
              </a:rPr>
              <a:t>Florida Department of Transportation</a:t>
            </a:r>
            <a:br>
              <a:rPr lang="en-US" sz="6000">
                <a:solidFill>
                  <a:schemeClr val="tx1"/>
                </a:solidFill>
                <a:latin typeface="Aptos Black" panose="020B0004020202020204" pitchFamily="34" charset="0"/>
              </a:rPr>
            </a:br>
            <a:r>
              <a:rPr kumimoji="0" lang="en-US" sz="6000" b="0" i="0" u="none" strike="noStrike" kern="1200" cap="none" spc="0" normalizeH="0" baseline="0" noProof="0">
                <a:solidFill>
                  <a:schemeClr val="tx1"/>
                </a:solidFill>
                <a:effectLst/>
                <a:uLnTx/>
                <a:uFillTx/>
                <a:latin typeface="Aptos Black" panose="020B0004020202020204" pitchFamily="34" charset="0"/>
                <a:ea typeface="+mn-ea"/>
                <a:cs typeface="+mn-cs"/>
              </a:rPr>
              <a:t>Outdoor Advertising</a:t>
            </a:r>
            <a:endParaRPr lang="en-US" sz="6000">
              <a:solidFill>
                <a:schemeClr val="tx1"/>
              </a:solidFill>
              <a:latin typeface="Aptos Black" panose="020B0004020202020204" pitchFamily="34" charset="0"/>
            </a:endParaRPr>
          </a:p>
        </p:txBody>
      </p:sp>
    </p:spTree>
    <p:extLst>
      <p:ext uri="{BB962C8B-B14F-4D97-AF65-F5344CB8AC3E}">
        <p14:creationId xmlns:p14="http://schemas.microsoft.com/office/powerpoint/2010/main" val="232584409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1" name="Rectangle 10">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5" name="Straight Connector 14">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29E6800-7E32-4313-949C-A34920FE4A39}"/>
              </a:ext>
            </a:extLst>
          </p:cNvPr>
          <p:cNvSpPr/>
          <p:nvPr/>
        </p:nvSpPr>
        <p:spPr>
          <a:xfrm>
            <a:off x="4245168" y="969264"/>
            <a:ext cx="6824944" cy="5120640"/>
          </a:xfrm>
          <a:prstGeom prst="rect">
            <a:avLst/>
          </a:prstGeom>
        </p:spPr>
        <p:txBody>
          <a:bodyPr vert="horz" lIns="91440" tIns="45720" rIns="91440" bIns="45720" rtlCol="0" anchor="ctr">
            <a:normAutofit/>
          </a:bodyPr>
          <a:lstStyle/>
          <a:p>
            <a:pPr marL="0" marR="0" lvl="0" indent="-182880" algn="l" defTabSz="914400" rtl="0" eaLnBrk="1" fontAlgn="auto" latinLnBrk="0" hangingPunct="1">
              <a:lnSpc>
                <a:spcPct val="90000"/>
              </a:lnSpc>
              <a:spcBef>
                <a:spcPts val="0"/>
              </a:spcBef>
              <a:spcAft>
                <a:spcPts val="600"/>
              </a:spcAft>
              <a:buClr>
                <a:srgbClr val="E48312"/>
              </a:buClr>
              <a:buSzTx/>
              <a:buFont typeface="Wingdings 2" pitchFamily="18" charset="2"/>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orbel" panose="020B0503020204020204"/>
                <a:ea typeface="+mn-ea"/>
                <a:cs typeface="+mn-cs"/>
              </a:rPr>
              <a:t>WHAT IS THE RIGHT OF WAY AND HOW DO I KNOW WHERE IT IS? </a:t>
            </a:r>
          </a:p>
          <a:p>
            <a:pPr marL="0" marR="0" lvl="0" indent="-182880" algn="l" defTabSz="914400" rtl="0" eaLnBrk="1" fontAlgn="auto" latinLnBrk="0" hangingPunct="1">
              <a:lnSpc>
                <a:spcPct val="90000"/>
              </a:lnSpc>
              <a:spcBef>
                <a:spcPts val="0"/>
              </a:spcBef>
              <a:spcAft>
                <a:spcPts val="600"/>
              </a:spcAft>
              <a:buClr>
                <a:srgbClr val="E48312"/>
              </a:buClr>
              <a:buSzTx/>
              <a:buFont typeface="Wingdings 2" pitchFamily="18" charset="2"/>
              <a:buChar char=""/>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Corbel" panose="020B0503020204020204"/>
              <a:ea typeface="+mn-ea"/>
              <a:cs typeface="+mn-cs"/>
            </a:endParaRPr>
          </a:p>
          <a:p>
            <a:pPr marL="0" marR="0" lvl="0" indent="-182880" algn="l" defTabSz="914400" rtl="0" eaLnBrk="1" fontAlgn="auto" latinLnBrk="0" hangingPunct="1">
              <a:lnSpc>
                <a:spcPct val="90000"/>
              </a:lnSpc>
              <a:spcBef>
                <a:spcPts val="0"/>
              </a:spcBef>
              <a:spcAft>
                <a:spcPts val="600"/>
              </a:spcAft>
              <a:buClr>
                <a:srgbClr val="E48312"/>
              </a:buClr>
              <a:buSzTx/>
              <a:buFont typeface="Wingdings 2" pitchFamily="18" charset="2"/>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orbel" panose="020B0503020204020204"/>
                <a:ea typeface="+mn-ea"/>
                <a:cs typeface="+mn-cs"/>
              </a:rPr>
              <a:t>The right of way for a road or other transportation facility is the paved area of the road, the road shoulders, sidewalks, swales, and all the other property adjacent to the road owned by the government for the construction and operation of the road or other facility. It may extend far beyond the paved road surface and may or may not be mowed or fenced. </a:t>
            </a:r>
          </a:p>
        </p:txBody>
      </p:sp>
      <p:pic>
        <p:nvPicPr>
          <p:cNvPr id="4" name="Graphic 3" descr="Thumbs up sign with solid fill">
            <a:extLst>
              <a:ext uri="{FF2B5EF4-FFF2-40B4-BE49-F238E27FC236}">
                <a16:creationId xmlns:a16="http://schemas.microsoft.com/office/drawing/2014/main" id="{BE9D1132-CF22-6598-A3C1-9A26BBE81A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002" y="1699591"/>
            <a:ext cx="2654589" cy="2844129"/>
          </a:xfrm>
          <a:prstGeom prst="rect">
            <a:avLst/>
          </a:prstGeom>
        </p:spPr>
      </p:pic>
    </p:spTree>
    <p:extLst>
      <p:ext uri="{BB962C8B-B14F-4D97-AF65-F5344CB8AC3E}">
        <p14:creationId xmlns:p14="http://schemas.microsoft.com/office/powerpoint/2010/main" val="2875797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1" name="Rectangle 10">
            <a:extLst>
              <a:ext uri="{FF2B5EF4-FFF2-40B4-BE49-F238E27FC236}">
                <a16:creationId xmlns:a16="http://schemas.microsoft.com/office/drawing/2014/main" id="{1F357A41-BBA7-4673-A16D-5807F0C0E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FFEFB607-1185-4C57-A8CC-7767B2FFC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alpha val="98000"/>
            </a:schemeClr>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4DBC8B1C-EBEA-49A3-87C4-15F366CDBDB1}"/>
              </a:ext>
            </a:extLst>
          </p:cNvPr>
          <p:cNvSpPr/>
          <p:nvPr/>
        </p:nvSpPr>
        <p:spPr>
          <a:xfrm>
            <a:off x="554477" y="643467"/>
            <a:ext cx="11079804" cy="3587647"/>
          </a:xfrm>
          <a:prstGeom prst="rect">
            <a:avLst/>
          </a:prstGeom>
        </p:spPr>
        <p:txBody>
          <a:bodyPr vert="horz" lIns="91440" tIns="45720" rIns="91440" bIns="45720" rtlCol="0" anchor="ctr">
            <a:normAutofit fontScale="92500"/>
          </a:bodyPr>
          <a:lstStyle/>
          <a:p>
            <a:pPr marR="0" lvl="0" algn="l" defTabSz="914400" rtl="0" eaLnBrk="1" fontAlgn="auto" latinLnBrk="0" hangingPunct="1">
              <a:lnSpc>
                <a:spcPct val="90000"/>
              </a:lnSpc>
              <a:spcBef>
                <a:spcPts val="0"/>
              </a:spcBef>
              <a:spcAft>
                <a:spcPts val="600"/>
              </a:spcAft>
              <a:buClr>
                <a:srgbClr val="E48312"/>
              </a:buClr>
              <a:buSzTx/>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Lucida Sans Typewriter" panose="020B0509030504030204" pitchFamily="49" charset="0"/>
            </a:endParaRPr>
          </a:p>
          <a:p>
            <a:pPr marR="0" lvl="0" algn="just" defTabSz="914400" rtl="0" eaLnBrk="1" fontAlgn="auto" latinLnBrk="0" hangingPunct="1">
              <a:lnSpc>
                <a:spcPct val="90000"/>
              </a:lnSpc>
              <a:spcBef>
                <a:spcPts val="0"/>
              </a:spcBef>
              <a:spcAft>
                <a:spcPts val="600"/>
              </a:spcAft>
              <a:buClr>
                <a:srgbClr val="E48312"/>
              </a:buClr>
              <a:buSzTx/>
              <a:tabLst/>
              <a:defRPr/>
            </a:pPr>
            <a:r>
              <a:rPr kumimoji="0" lang="en-US" sz="3000" b="1" i="0" u="none" strike="noStrike" kern="1200" cap="none" spc="0" normalizeH="0" baseline="0" noProof="0">
                <a:ln>
                  <a:noFill/>
                </a:ln>
                <a:solidFill>
                  <a:srgbClr val="000000">
                    <a:lumMod val="65000"/>
                    <a:lumOff val="35000"/>
                  </a:srgbClr>
                </a:solidFill>
                <a:effectLst/>
                <a:uLnTx/>
                <a:uFillTx/>
                <a:latin typeface="Lucida Sans Typewriter" panose="020B0509030504030204" pitchFamily="49" charset="0"/>
              </a:rPr>
              <a:t>Unauthorized use of the public right of way is prohibited by Florida law. </a:t>
            </a:r>
          </a:p>
          <a:p>
            <a:pPr marR="0" lvl="0" algn="just" defTabSz="914400" rtl="0" eaLnBrk="1" fontAlgn="auto" latinLnBrk="0" hangingPunct="1">
              <a:lnSpc>
                <a:spcPct val="90000"/>
              </a:lnSpc>
              <a:spcBef>
                <a:spcPts val="0"/>
              </a:spcBef>
              <a:spcAft>
                <a:spcPts val="600"/>
              </a:spcAft>
              <a:buClr>
                <a:srgbClr val="E48312"/>
              </a:buClr>
              <a:buSzTx/>
              <a:tabLst/>
              <a:defRPr/>
            </a:pPr>
            <a:endParaRPr kumimoji="0" lang="en-US" sz="3000" b="1" i="0" u="none" strike="noStrike" kern="1200" cap="none" spc="0" normalizeH="0" baseline="0" noProof="0">
              <a:ln>
                <a:noFill/>
              </a:ln>
              <a:solidFill>
                <a:srgbClr val="000000">
                  <a:lumMod val="65000"/>
                  <a:lumOff val="35000"/>
                </a:srgbClr>
              </a:solidFill>
              <a:effectLst/>
              <a:uLnTx/>
              <a:uFillTx/>
              <a:latin typeface="Lucida Sans Typewriter" panose="020B0509030504030204" pitchFamily="49" charset="0"/>
            </a:endParaRPr>
          </a:p>
          <a:p>
            <a:pPr marR="0" lvl="0" algn="just" defTabSz="914400" rtl="0" eaLnBrk="1" fontAlgn="auto" latinLnBrk="0" hangingPunct="1">
              <a:lnSpc>
                <a:spcPct val="90000"/>
              </a:lnSpc>
              <a:spcBef>
                <a:spcPts val="0"/>
              </a:spcBef>
              <a:spcAft>
                <a:spcPts val="600"/>
              </a:spcAft>
              <a:buClr>
                <a:srgbClr val="E48312"/>
              </a:buClr>
              <a:buSzTx/>
              <a:tabLst/>
              <a:defRPr/>
            </a:pPr>
            <a:r>
              <a:rPr kumimoji="0" lang="en-US" sz="3000" b="1" i="0" u="none" strike="noStrike" kern="1200" cap="none" spc="0" normalizeH="0" baseline="0" noProof="0">
                <a:ln>
                  <a:noFill/>
                </a:ln>
                <a:solidFill>
                  <a:srgbClr val="000000">
                    <a:lumMod val="65000"/>
                    <a:lumOff val="35000"/>
                  </a:srgbClr>
                </a:solidFill>
                <a:effectLst/>
                <a:uLnTx/>
                <a:uFillTx/>
                <a:latin typeface="Lucida Sans Typewriter" panose="020B0509030504030204" pitchFamily="49" charset="0"/>
              </a:rPr>
              <a:t>Illegal use of the right of way is a crime. Each day a violation continues is a separate offense. </a:t>
            </a:r>
          </a:p>
          <a:p>
            <a:pPr marR="0" lvl="0" algn="just" defTabSz="914400" rtl="0" eaLnBrk="1" fontAlgn="auto" latinLnBrk="0" hangingPunct="1">
              <a:lnSpc>
                <a:spcPct val="90000"/>
              </a:lnSpc>
              <a:spcBef>
                <a:spcPts val="0"/>
              </a:spcBef>
              <a:spcAft>
                <a:spcPts val="600"/>
              </a:spcAft>
              <a:buClr>
                <a:srgbClr val="E48312"/>
              </a:buClr>
              <a:buSzTx/>
              <a:tabLst/>
              <a:defRPr/>
            </a:pPr>
            <a:endParaRPr kumimoji="0" lang="en-US" sz="3000" b="1" i="0" u="none" strike="noStrike" kern="1200" cap="none" spc="0" normalizeH="0" baseline="0" noProof="0">
              <a:ln>
                <a:noFill/>
              </a:ln>
              <a:solidFill>
                <a:srgbClr val="000000">
                  <a:lumMod val="65000"/>
                  <a:lumOff val="35000"/>
                </a:srgbClr>
              </a:solidFill>
              <a:effectLst/>
              <a:uLnTx/>
              <a:uFillTx/>
              <a:latin typeface="Lucida Sans Typewriter" panose="020B0509030504030204" pitchFamily="49" charset="0"/>
            </a:endParaRPr>
          </a:p>
          <a:p>
            <a:pPr marR="0" lvl="0" algn="just" defTabSz="914400" rtl="0" eaLnBrk="1" fontAlgn="auto" latinLnBrk="0" hangingPunct="1">
              <a:lnSpc>
                <a:spcPct val="90000"/>
              </a:lnSpc>
              <a:spcBef>
                <a:spcPts val="0"/>
              </a:spcBef>
              <a:spcAft>
                <a:spcPts val="600"/>
              </a:spcAft>
              <a:buClr>
                <a:srgbClr val="E48312"/>
              </a:buClr>
              <a:buSzTx/>
              <a:tabLst/>
              <a:defRPr/>
            </a:pPr>
            <a:r>
              <a:rPr kumimoji="0" lang="en-US" sz="3000" b="1" i="0" u="none" strike="noStrike" kern="1200" cap="none" spc="0" normalizeH="0" baseline="0" noProof="0">
                <a:ln>
                  <a:noFill/>
                </a:ln>
                <a:solidFill>
                  <a:srgbClr val="0070C0"/>
                </a:solidFill>
                <a:effectLst/>
                <a:uLnTx/>
                <a:uFillTx/>
                <a:latin typeface="Lucida Sans Typewriter" panose="020B0509030504030204" pitchFamily="49" charset="0"/>
              </a:rPr>
              <a:t>Section 337.406, Florida Statutes </a:t>
            </a:r>
          </a:p>
        </p:txBody>
      </p:sp>
    </p:spTree>
    <p:extLst>
      <p:ext uri="{BB962C8B-B14F-4D97-AF65-F5344CB8AC3E}">
        <p14:creationId xmlns:p14="http://schemas.microsoft.com/office/powerpoint/2010/main" val="482500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5" name="Content Placeholder 2">
            <a:extLst>
              <a:ext uri="{FF2B5EF4-FFF2-40B4-BE49-F238E27FC236}">
                <a16:creationId xmlns:a16="http://schemas.microsoft.com/office/drawing/2014/main" id="{73D84E3A-EF4C-0AC1-85AA-F2C7E2806D8B}"/>
              </a:ext>
            </a:extLst>
          </p:cNvPr>
          <p:cNvGraphicFramePr>
            <a:graphicFrameLocks noGrp="1"/>
          </p:cNvGraphicFramePr>
          <p:nvPr>
            <p:ph idx="1"/>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780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908" y="716844"/>
            <a:ext cx="11079514" cy="56014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85091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024" y="793044"/>
            <a:ext cx="10670997" cy="52719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9100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txBox="1">
            <a:spLocks/>
          </p:cNvSpPr>
          <p:nvPr/>
        </p:nvSpPr>
        <p:spPr>
          <a:xfrm>
            <a:off x="0" y="1054419"/>
            <a:ext cx="3535051" cy="5078094"/>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pPr algn="ctr">
              <a:buClr>
                <a:schemeClr val="bg1"/>
              </a:buClr>
            </a:pPr>
            <a:r>
              <a:rPr lang="en-US" sz="3000" b="1">
                <a:solidFill>
                  <a:srgbClr val="116D30"/>
                </a:solidFill>
                <a:latin typeface="Lucida Bright"/>
              </a:rPr>
              <a:t>New Voter Registration Application Form: </a:t>
            </a:r>
          </a:p>
          <a:p>
            <a:pPr algn="ctr">
              <a:buClr>
                <a:schemeClr val="bg1"/>
              </a:buClr>
            </a:pPr>
            <a:r>
              <a:rPr lang="en-US" sz="2600" b="1">
                <a:solidFill>
                  <a:srgbClr val="116D30"/>
                </a:solidFill>
                <a:latin typeface="Lucida Bright"/>
              </a:rPr>
              <a:t>April 2024</a:t>
            </a:r>
          </a:p>
          <a:p>
            <a:pPr algn="ctr">
              <a:buClr>
                <a:schemeClr val="bg1"/>
              </a:buClr>
            </a:pPr>
            <a:endParaRPr lang="en-US" sz="1800">
              <a:solidFill>
                <a:srgbClr val="116D30"/>
              </a:solidFill>
              <a:latin typeface="Constantia" panose="02030602050306030303" pitchFamily="18" charset="0"/>
            </a:endParaRPr>
          </a:p>
          <a:p>
            <a:pPr marL="285750" indent="-285750">
              <a:buClr>
                <a:schemeClr val="bg1"/>
              </a:buClr>
              <a:buFont typeface="Wingdings" panose="05000000000000000000" pitchFamily="2" charset="2"/>
              <a:buChar char="Ø"/>
            </a:pPr>
            <a:r>
              <a:rPr lang="en-US" sz="1800" b="1">
                <a:solidFill>
                  <a:schemeClr val="bg1"/>
                </a:solidFill>
                <a:latin typeface="Lucida Bright"/>
              </a:rPr>
              <a:t>Online Voter Registration: RegisterToVoteFlorida.gov</a:t>
            </a:r>
          </a:p>
          <a:p>
            <a:pPr marL="285750" indent="-285750">
              <a:buClr>
                <a:schemeClr val="bg1"/>
              </a:buClr>
              <a:buFont typeface="Wingdings" panose="05000000000000000000" pitchFamily="2" charset="2"/>
              <a:buChar char="Ø"/>
            </a:pPr>
            <a:r>
              <a:rPr lang="en-US" sz="1800" b="1">
                <a:solidFill>
                  <a:schemeClr val="bg1"/>
                </a:solidFill>
                <a:latin typeface="Lucida Bright"/>
              </a:rPr>
              <a:t>Driver License Office</a:t>
            </a:r>
          </a:p>
          <a:p>
            <a:pPr marL="285750" indent="-285750">
              <a:buClr>
                <a:schemeClr val="bg1"/>
              </a:buClr>
              <a:buFont typeface="Wingdings" panose="05000000000000000000" pitchFamily="2" charset="2"/>
              <a:buChar char="Ø"/>
            </a:pPr>
            <a:r>
              <a:rPr lang="en-US" sz="1800" b="1">
                <a:solidFill>
                  <a:schemeClr val="bg1"/>
                </a:solidFill>
                <a:latin typeface="Lucida Bright"/>
              </a:rPr>
              <a:t>Public Library</a:t>
            </a:r>
          </a:p>
          <a:p>
            <a:pPr marL="285750" indent="-285750">
              <a:buClr>
                <a:schemeClr val="bg1"/>
              </a:buClr>
              <a:buFont typeface="Wingdings" panose="05000000000000000000" pitchFamily="2" charset="2"/>
              <a:buChar char="Ø"/>
            </a:pPr>
            <a:r>
              <a:rPr lang="en-US" sz="1800" b="1">
                <a:solidFill>
                  <a:schemeClr val="bg1"/>
                </a:solidFill>
                <a:latin typeface="Lucida Bright"/>
              </a:rPr>
              <a:t>Center for Independent Living</a:t>
            </a:r>
          </a:p>
          <a:p>
            <a:pPr marL="285750" indent="-285750">
              <a:buClr>
                <a:schemeClr val="bg1"/>
              </a:buClr>
              <a:buFont typeface="Wingdings" panose="05000000000000000000" pitchFamily="2" charset="2"/>
              <a:buChar char="Ø"/>
            </a:pPr>
            <a:r>
              <a:rPr lang="en-US" sz="1800" b="1">
                <a:solidFill>
                  <a:schemeClr val="bg1"/>
                </a:solidFill>
                <a:latin typeface="Lucida Bright"/>
              </a:rPr>
              <a:t>WIC and DCF Offices</a:t>
            </a:r>
          </a:p>
          <a:p>
            <a:pPr marL="285750" indent="-285750">
              <a:buClr>
                <a:schemeClr val="bg1"/>
              </a:buClr>
              <a:buFont typeface="Wingdings" panose="05000000000000000000" pitchFamily="2" charset="2"/>
              <a:buChar char="Ø"/>
            </a:pPr>
            <a:r>
              <a:rPr lang="en-US" sz="1800" b="1">
                <a:solidFill>
                  <a:schemeClr val="bg1"/>
                </a:solidFill>
                <a:latin typeface="Lucida Bright"/>
              </a:rPr>
              <a:t>Election Office</a:t>
            </a:r>
          </a:p>
          <a:p>
            <a:pPr marL="285750" indent="-285750">
              <a:buFont typeface="Wingdings" panose="05000000000000000000" pitchFamily="2" charset="2"/>
              <a:buChar char="Ø"/>
            </a:pPr>
            <a:endParaRPr lang="en-US" sz="1100"/>
          </a:p>
        </p:txBody>
      </p:sp>
      <p:pic>
        <p:nvPicPr>
          <p:cNvPr id="4" name="Content Placeholder 3" descr="A close up of a form&#10;&#10;Description automatically generated">
            <a:extLst>
              <a:ext uri="{FF2B5EF4-FFF2-40B4-BE49-F238E27FC236}">
                <a16:creationId xmlns:a16="http://schemas.microsoft.com/office/drawing/2014/main" id="{A74CF7D3-4333-868C-2BEA-66A7833DBF6B}"/>
              </a:ext>
            </a:extLst>
          </p:cNvPr>
          <p:cNvPicPr>
            <a:picLocks noGrp="1" noChangeAspect="1"/>
          </p:cNvPicPr>
          <p:nvPr>
            <p:ph idx="1"/>
          </p:nvPr>
        </p:nvPicPr>
        <p:blipFill>
          <a:blip r:embed="rId3"/>
          <a:stretch>
            <a:fillRect/>
          </a:stretch>
        </p:blipFill>
        <p:spPr>
          <a:xfrm>
            <a:off x="4420616" y="810854"/>
            <a:ext cx="6438305" cy="5336934"/>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D80D4650-2800-9BF3-ADAF-B259B89E7362}"/>
              </a:ext>
            </a:extLst>
          </p:cNvPr>
          <p:cNvSpPr/>
          <p:nvPr/>
        </p:nvSpPr>
        <p:spPr>
          <a:xfrm>
            <a:off x="0" y="20953"/>
            <a:ext cx="7266999" cy="769441"/>
          </a:xfrm>
          <a:prstGeom prst="rect">
            <a:avLst/>
          </a:prstGeom>
          <a:noFill/>
        </p:spPr>
        <p:txBody>
          <a:bodyPr wrap="square" lIns="91440" tIns="45720" rIns="91440" bIns="45720" anchor="t">
            <a:spAutoFit/>
          </a:bodyPr>
          <a:lstStyle/>
          <a:p>
            <a:r>
              <a:rPr lang="en-US" sz="4400" b="1" spc="-60">
                <a:solidFill>
                  <a:srgbClr val="116D30"/>
                </a:solidFill>
                <a:latin typeface="Aptos ExtraBold" panose="020B0004020202020204" pitchFamily="34" charset="0"/>
                <a:ea typeface="+mj-ea"/>
                <a:cs typeface="+mj-cs"/>
              </a:rPr>
              <a:t>Registration Resources</a:t>
            </a:r>
          </a:p>
        </p:txBody>
      </p:sp>
    </p:spTree>
    <p:extLst>
      <p:ext uri="{BB962C8B-B14F-4D97-AF65-F5344CB8AC3E}">
        <p14:creationId xmlns:p14="http://schemas.microsoft.com/office/powerpoint/2010/main" val="1143939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450" y="584200"/>
            <a:ext cx="10833100" cy="5689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54372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0" y="573278"/>
            <a:ext cx="10837333" cy="5702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26948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0947578"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706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0" y="452718"/>
            <a:ext cx="10970157"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89811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546100"/>
            <a:ext cx="10925000" cy="5702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3395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0" y="452718"/>
            <a:ext cx="10744379" cy="6011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10548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452718"/>
            <a:ext cx="10718799"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1418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0970156"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24240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541618"/>
            <a:ext cx="10868556"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00984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244" y="441429"/>
            <a:ext cx="11060467"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6960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0" y="1"/>
            <a:ext cx="11341955" cy="802256"/>
          </a:xfrm>
        </p:spPr>
        <p:txBody>
          <a:bodyPr/>
          <a:lstStyle/>
          <a:p>
            <a:r>
              <a:rPr lang="en-US" b="1">
                <a:solidFill>
                  <a:srgbClr val="116D30"/>
                </a:solidFill>
                <a:latin typeface="Aptos ExtraBold"/>
              </a:rPr>
              <a:t>Who must register as a 3PVRO? </a:t>
            </a:r>
            <a:r>
              <a:rPr lang="en-US" sz="1600" b="1">
                <a:solidFill>
                  <a:srgbClr val="000080"/>
                </a:solidFill>
                <a:latin typeface="Trebuchet MS"/>
              </a:rPr>
              <a:t>FS. 97.0575</a:t>
            </a:r>
            <a:endParaRPr lang="en-US" sz="1600" b="1">
              <a:solidFill>
                <a:srgbClr val="116D30"/>
              </a:solidFill>
              <a:latin typeface="Aptos ExtraBold" panose="020B0004020202020204" pitchFamily="34" charset="0"/>
            </a:endParaRPr>
          </a:p>
        </p:txBody>
      </p:sp>
      <p:sp>
        <p:nvSpPr>
          <p:cNvPr id="3" name="Text Placeholder 2"/>
          <p:cNvSpPr>
            <a:spLocks noGrp="1"/>
          </p:cNvSpPr>
          <p:nvPr>
            <p:ph type="body" idx="1"/>
          </p:nvPr>
        </p:nvSpPr>
        <p:spPr>
          <a:xfrm>
            <a:off x="3547531" y="1190445"/>
            <a:ext cx="7907548" cy="5009322"/>
          </a:xfrm>
        </p:spPr>
        <p:txBody>
          <a:bodyPr anchor="t">
            <a:noAutofit/>
          </a:bodyPr>
          <a:lstStyle/>
          <a:p>
            <a:pPr marL="342900" indent="-342900">
              <a:lnSpc>
                <a:spcPct val="100000"/>
              </a:lnSpc>
              <a:buFont typeface="Wingdings" pitchFamily="18" charset="2"/>
              <a:buChar char="Ø"/>
            </a:pPr>
            <a:r>
              <a:rPr lang="en-US" sz="2400">
                <a:latin typeface="Aptos Black"/>
              </a:rPr>
              <a:t>Any person or entity, or organization that collects or handles any completed or otherwise non-blank voter registration application (VRA) form.</a:t>
            </a:r>
            <a:endParaRPr lang="en-US">
              <a:latin typeface="Aptos Black"/>
            </a:endParaRPr>
          </a:p>
          <a:p>
            <a:pPr marL="1200150" lvl="2" indent="-285750">
              <a:lnSpc>
                <a:spcPct val="100000"/>
              </a:lnSpc>
              <a:buFont typeface="Arial" panose="020B0604020202020204" pitchFamily="34" charset="0"/>
              <a:buChar char="•"/>
            </a:pPr>
            <a:r>
              <a:rPr lang="en-US" sz="2400">
                <a:solidFill>
                  <a:schemeClr val="tx1">
                    <a:lumMod val="65000"/>
                    <a:lumOff val="35000"/>
                  </a:schemeClr>
                </a:solidFill>
                <a:latin typeface="Aptos Light"/>
              </a:rPr>
              <a:t>Candidates</a:t>
            </a:r>
          </a:p>
          <a:p>
            <a:pPr marL="1200150" lvl="2" indent="-285750">
              <a:lnSpc>
                <a:spcPct val="100000"/>
              </a:lnSpc>
              <a:buFont typeface="Arial" panose="020B0604020202020204" pitchFamily="34" charset="0"/>
              <a:buChar char="•"/>
            </a:pPr>
            <a:r>
              <a:rPr lang="en-US" sz="2400">
                <a:solidFill>
                  <a:schemeClr val="tx1">
                    <a:lumMod val="65000"/>
                    <a:lumOff val="35000"/>
                  </a:schemeClr>
                </a:solidFill>
                <a:latin typeface="Aptos Light"/>
              </a:rPr>
              <a:t>Political Committees</a:t>
            </a:r>
          </a:p>
          <a:p>
            <a:pPr marL="1200150" lvl="2" indent="-285750">
              <a:lnSpc>
                <a:spcPct val="100000"/>
              </a:lnSpc>
              <a:buFont typeface="Arial" panose="020B0604020202020204" pitchFamily="34" charset="0"/>
              <a:buChar char="•"/>
            </a:pPr>
            <a:r>
              <a:rPr lang="en-US" sz="2400">
                <a:solidFill>
                  <a:schemeClr val="tx1">
                    <a:lumMod val="65000"/>
                    <a:lumOff val="35000"/>
                  </a:schemeClr>
                </a:solidFill>
                <a:latin typeface="Aptos Light"/>
              </a:rPr>
              <a:t>Political Parties</a:t>
            </a:r>
          </a:p>
          <a:p>
            <a:pPr marL="1200150" lvl="2" indent="-285750">
              <a:lnSpc>
                <a:spcPct val="100000"/>
              </a:lnSpc>
              <a:buFont typeface="Arial" panose="020B0604020202020204" pitchFamily="34" charset="0"/>
              <a:buChar char="•"/>
            </a:pPr>
            <a:r>
              <a:rPr lang="en-US" sz="2400">
                <a:solidFill>
                  <a:schemeClr val="tx1">
                    <a:lumMod val="65000"/>
                    <a:lumOff val="35000"/>
                  </a:schemeClr>
                </a:solidFill>
                <a:latin typeface="Aptos Light"/>
              </a:rPr>
              <a:t>Subsidiary or affiliate of a registered 3PVRO</a:t>
            </a:r>
          </a:p>
          <a:p>
            <a:pPr marL="342900" indent="-342900">
              <a:lnSpc>
                <a:spcPct val="100000"/>
              </a:lnSpc>
              <a:buFont typeface="Wingdings" pitchFamily="18" charset="2"/>
              <a:buChar char="Ø"/>
            </a:pPr>
            <a:r>
              <a:rPr lang="en-US" sz="2400">
                <a:latin typeface="Aptos Black"/>
              </a:rPr>
              <a:t>Complete DS-DE 119</a:t>
            </a:r>
            <a:endParaRPr lang="en-US">
              <a:latin typeface="Aptos Black"/>
            </a:endParaRPr>
          </a:p>
          <a:p>
            <a:pPr marL="342900" indent="-342900">
              <a:lnSpc>
                <a:spcPct val="100000"/>
              </a:lnSpc>
              <a:buFont typeface="Wingdings" pitchFamily="18" charset="2"/>
              <a:buChar char="Ø"/>
            </a:pPr>
            <a:r>
              <a:rPr lang="en-US" sz="2400">
                <a:latin typeface="Aptos Black"/>
              </a:rPr>
              <a:t>10 days (or prior to registration deadline) to return completed applications</a:t>
            </a:r>
          </a:p>
        </p:txBody>
      </p:sp>
      <p:sp>
        <p:nvSpPr>
          <p:cNvPr id="4" name="Text Placeholder 3"/>
          <p:cNvSpPr txBox="1">
            <a:spLocks/>
          </p:cNvSpPr>
          <p:nvPr/>
        </p:nvSpPr>
        <p:spPr>
          <a:xfrm>
            <a:off x="-84842" y="1689600"/>
            <a:ext cx="3601040" cy="418409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pPr algn="ctr">
              <a:spcBef>
                <a:spcPts val="0"/>
              </a:spcBef>
            </a:pPr>
            <a:r>
              <a:rPr lang="en-US" sz="2400" b="1">
                <a:solidFill>
                  <a:schemeClr val="bg1"/>
                </a:solidFill>
                <a:latin typeface="Constantia"/>
              </a:rPr>
              <a:t>For more information:</a:t>
            </a:r>
          </a:p>
          <a:p>
            <a:pPr algn="ctr">
              <a:spcBef>
                <a:spcPts val="0"/>
              </a:spcBef>
            </a:pPr>
            <a:r>
              <a:rPr lang="en-US" sz="2400" b="1">
                <a:solidFill>
                  <a:schemeClr val="bg1"/>
                </a:solidFill>
                <a:latin typeface="Constantia"/>
              </a:rPr>
              <a:t>Division of Elections</a:t>
            </a:r>
          </a:p>
          <a:p>
            <a:pPr algn="ctr"/>
            <a:endParaRPr lang="en-US" sz="2400" b="1">
              <a:solidFill>
                <a:schemeClr val="bg1"/>
              </a:solidFill>
              <a:latin typeface="Constantia"/>
            </a:endParaRPr>
          </a:p>
          <a:p>
            <a:pPr algn="ctr">
              <a:spcBef>
                <a:spcPts val="0"/>
              </a:spcBef>
            </a:pPr>
            <a:r>
              <a:rPr lang="en-US" sz="2400" b="1">
                <a:solidFill>
                  <a:schemeClr val="bg1"/>
                </a:solidFill>
                <a:latin typeface="Constantia"/>
              </a:rPr>
              <a:t>Email: </a:t>
            </a:r>
          </a:p>
          <a:p>
            <a:pPr algn="ctr">
              <a:spcBef>
                <a:spcPts val="0"/>
              </a:spcBef>
            </a:pPr>
            <a:r>
              <a:rPr lang="en-US" sz="2000" b="1">
                <a:solidFill>
                  <a:schemeClr val="bg1"/>
                </a:solidFill>
                <a:latin typeface="Aptos Light" panose="020B0004020202020204" pitchFamily="34" charset="0"/>
              </a:rPr>
              <a:t>3PVRO@dos.myflorida.com</a:t>
            </a:r>
          </a:p>
          <a:p>
            <a:pPr algn="ctr"/>
            <a:endParaRPr lang="en-US" sz="2400" b="1">
              <a:solidFill>
                <a:schemeClr val="bg1"/>
              </a:solidFill>
              <a:latin typeface="Constantia"/>
            </a:endParaRPr>
          </a:p>
          <a:p>
            <a:pPr algn="ctr">
              <a:spcBef>
                <a:spcPts val="0"/>
              </a:spcBef>
            </a:pPr>
            <a:r>
              <a:rPr lang="en-US" sz="2400" b="1">
                <a:solidFill>
                  <a:schemeClr val="bg1"/>
                </a:solidFill>
                <a:latin typeface="Constantia"/>
              </a:rPr>
              <a:t>Phone: </a:t>
            </a:r>
          </a:p>
          <a:p>
            <a:pPr algn="ctr">
              <a:spcBef>
                <a:spcPts val="0"/>
              </a:spcBef>
            </a:pPr>
            <a:r>
              <a:rPr lang="en-US" sz="2400" b="1">
                <a:solidFill>
                  <a:schemeClr val="bg1"/>
                </a:solidFill>
                <a:latin typeface="Times New Roman"/>
                <a:cs typeface="Times New Roman"/>
              </a:rPr>
              <a:t>(850) 245-6290</a:t>
            </a:r>
          </a:p>
          <a:p>
            <a:pPr marL="285750" indent="-285750">
              <a:buFont typeface="Wingdings" panose="05000000000000000000" pitchFamily="2" charset="2"/>
              <a:buChar char="Ø"/>
            </a:pPr>
            <a:endParaRPr lang="en-US" sz="1100"/>
          </a:p>
        </p:txBody>
      </p:sp>
    </p:spTree>
    <p:extLst>
      <p:ext uri="{BB962C8B-B14F-4D97-AF65-F5344CB8AC3E}">
        <p14:creationId xmlns:p14="http://schemas.microsoft.com/office/powerpoint/2010/main" val="2865671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244" y="531159"/>
            <a:ext cx="10992734"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86976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0947578"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88696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0992733" cy="59353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30306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1004022"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9928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1026600"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18528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1015311"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86121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0925000"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4595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1094333"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7401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452718"/>
            <a:ext cx="10947578" cy="5795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57005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68" y="372532"/>
            <a:ext cx="11119554" cy="61524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40989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 y="1480229"/>
            <a:ext cx="3406873" cy="3038635"/>
          </a:xfrm>
        </p:spPr>
        <p:txBody>
          <a:bodyPr>
            <a:normAutofit/>
          </a:bodyPr>
          <a:lstStyle/>
          <a:p>
            <a:pPr algn="ctr">
              <a:lnSpc>
                <a:spcPct val="100000"/>
              </a:lnSpc>
            </a:pPr>
            <a:r>
              <a:rPr lang="en-US" sz="4400">
                <a:solidFill>
                  <a:schemeClr val="bg1"/>
                </a:solidFill>
                <a:latin typeface="Aptos ExtraBold"/>
              </a:rPr>
              <a:t>Registration Deadlin</a:t>
            </a:r>
            <a:r>
              <a:rPr lang="en-US" sz="4800">
                <a:solidFill>
                  <a:schemeClr val="bg1"/>
                </a:solidFill>
                <a:latin typeface="Aptos ExtraBold"/>
              </a:rPr>
              <a:t>e</a:t>
            </a:r>
            <a:br>
              <a:rPr lang="en-US" sz="4800">
                <a:latin typeface="Aptos ExtraBold" panose="020B0004020202020204" pitchFamily="34" charset="0"/>
              </a:rPr>
            </a:br>
            <a:r>
              <a:rPr lang="en-US" sz="3600">
                <a:solidFill>
                  <a:schemeClr val="accent2">
                    <a:lumMod val="50000"/>
                  </a:schemeClr>
                </a:solidFill>
                <a:latin typeface="Aptos ExtraBold"/>
              </a:rPr>
              <a:t>“Book Closing”</a:t>
            </a:r>
            <a:endParaRPr lang="en-US" sz="4000">
              <a:solidFill>
                <a:schemeClr val="accent2">
                  <a:lumMod val="50000"/>
                </a:schemeClr>
              </a:solidFill>
              <a:latin typeface="Aptos ExtraBold"/>
            </a:endParaRPr>
          </a:p>
        </p:txBody>
      </p:sp>
      <p:sp>
        <p:nvSpPr>
          <p:cNvPr id="3" name="Text Placeholder 2"/>
          <p:cNvSpPr>
            <a:spLocks noGrp="1"/>
          </p:cNvSpPr>
          <p:nvPr>
            <p:ph type="body" idx="1"/>
          </p:nvPr>
        </p:nvSpPr>
        <p:spPr>
          <a:xfrm>
            <a:off x="3506772" y="755603"/>
            <a:ext cx="8314440" cy="2249012"/>
          </a:xfrm>
        </p:spPr>
        <p:txBody>
          <a:bodyPr>
            <a:normAutofit fontScale="40000" lnSpcReduction="20000"/>
          </a:bodyPr>
          <a:lstStyle/>
          <a:p>
            <a:pPr marL="342900" indent="-342900">
              <a:buFont typeface="Arial" panose="020B0604020202020204" pitchFamily="34" charset="0"/>
              <a:buChar char="•"/>
            </a:pPr>
            <a:endParaRPr lang="en-US" sz="2400"/>
          </a:p>
          <a:p>
            <a:pPr lvl="1"/>
            <a:endParaRPr lang="en-US" sz="2000"/>
          </a:p>
          <a:p>
            <a:pPr>
              <a:lnSpc>
                <a:spcPct val="120000"/>
              </a:lnSpc>
            </a:pPr>
            <a:r>
              <a:rPr lang="en-US" sz="8000">
                <a:solidFill>
                  <a:srgbClr val="116D30"/>
                </a:solidFill>
                <a:latin typeface="Aptos ExtraBold"/>
              </a:rPr>
              <a:t>29 days before an election</a:t>
            </a:r>
            <a:endParaRPr lang="en-US" sz="4500">
              <a:solidFill>
                <a:srgbClr val="116D30"/>
              </a:solidFill>
              <a:latin typeface="Aptos ExtraBold"/>
            </a:endParaRPr>
          </a:p>
          <a:p>
            <a:pPr marL="800100" lvl="1" indent="-342900">
              <a:lnSpc>
                <a:spcPct val="120000"/>
              </a:lnSpc>
              <a:buFont typeface="Arial" panose="020B0604020202020204" pitchFamily="34" charset="0"/>
              <a:buChar char="•"/>
            </a:pPr>
            <a:r>
              <a:rPr lang="en-US" sz="7000">
                <a:solidFill>
                  <a:schemeClr val="tx1">
                    <a:lumMod val="50000"/>
                    <a:lumOff val="50000"/>
                  </a:schemeClr>
                </a:solidFill>
                <a:latin typeface="Lucida Bright"/>
              </a:rPr>
              <a:t>New registrations</a:t>
            </a:r>
          </a:p>
          <a:p>
            <a:pPr marL="800100" lvl="1" indent="-342900">
              <a:lnSpc>
                <a:spcPct val="120000"/>
              </a:lnSpc>
              <a:buFont typeface="Arial" panose="020B0604020202020204" pitchFamily="34" charset="0"/>
              <a:buChar char="•"/>
            </a:pPr>
            <a:r>
              <a:rPr lang="en-US" sz="7000">
                <a:solidFill>
                  <a:schemeClr val="tx1">
                    <a:lumMod val="50000"/>
                    <a:lumOff val="50000"/>
                  </a:schemeClr>
                </a:solidFill>
                <a:latin typeface="Lucida Bright"/>
              </a:rPr>
              <a:t>Party changes prior to a partisan primary</a:t>
            </a:r>
          </a:p>
          <a:p>
            <a:pPr marL="342900" indent="-342900">
              <a:buFont typeface="Arial" panose="020B0604020202020204" pitchFamily="34" charset="0"/>
              <a:buChar char="•"/>
            </a:pPr>
            <a:endParaRPr lang="en-US" sz="2400"/>
          </a:p>
        </p:txBody>
      </p:sp>
      <p:sp>
        <p:nvSpPr>
          <p:cNvPr id="7" name="Title 1"/>
          <p:cNvSpPr txBox="1">
            <a:spLocks/>
          </p:cNvSpPr>
          <p:nvPr/>
        </p:nvSpPr>
        <p:spPr>
          <a:xfrm>
            <a:off x="3787604" y="3006384"/>
            <a:ext cx="6418577" cy="795033"/>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ü"/>
            </a:pPr>
            <a:r>
              <a:rPr lang="en-US" b="1">
                <a:latin typeface="Aptos ExtraBold" panose="020B0004020202020204" pitchFamily="34" charset="0"/>
              </a:rPr>
              <a:t>Primary Election – August 20, 2024</a:t>
            </a:r>
          </a:p>
        </p:txBody>
      </p:sp>
      <p:sp>
        <p:nvSpPr>
          <p:cNvPr id="8" name="TextBox 7"/>
          <p:cNvSpPr txBox="1"/>
          <p:nvPr/>
        </p:nvSpPr>
        <p:spPr>
          <a:xfrm>
            <a:off x="3839359" y="3909701"/>
            <a:ext cx="7807696" cy="461665"/>
          </a:xfrm>
          <a:prstGeom prst="rect">
            <a:avLst/>
          </a:prstGeom>
          <a:noFill/>
        </p:spPr>
        <p:txBody>
          <a:bodyPr wrap="square" lIns="91440" tIns="45720" rIns="91440" bIns="45720" rtlCol="0" anchor="t">
            <a:spAutoFit/>
          </a:bodyPr>
          <a:lstStyle/>
          <a:p>
            <a:r>
              <a:rPr lang="en-US" sz="2400">
                <a:solidFill>
                  <a:srgbClr val="002060"/>
                </a:solidFill>
                <a:latin typeface="Lucida Bright" panose="02040602050505020304" pitchFamily="18" charset="0"/>
              </a:rPr>
              <a:t>Book Closing – July 22, 2024 * CLOSED PRIMARY *</a:t>
            </a:r>
          </a:p>
        </p:txBody>
      </p:sp>
      <p:sp>
        <p:nvSpPr>
          <p:cNvPr id="9" name="Title 1"/>
          <p:cNvSpPr txBox="1">
            <a:spLocks/>
          </p:cNvSpPr>
          <p:nvPr/>
        </p:nvSpPr>
        <p:spPr>
          <a:xfrm>
            <a:off x="3787604" y="4530770"/>
            <a:ext cx="7260610" cy="477616"/>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en-US" sz="3100" b="1">
                <a:latin typeface="Aptos ExtraBold" panose="020B0004020202020204" pitchFamily="34" charset="0"/>
              </a:rPr>
              <a:t>General Election – November 5, 2024</a:t>
            </a:r>
          </a:p>
        </p:txBody>
      </p:sp>
      <p:sp>
        <p:nvSpPr>
          <p:cNvPr id="10" name="TextBox 9"/>
          <p:cNvSpPr txBox="1"/>
          <p:nvPr/>
        </p:nvSpPr>
        <p:spPr>
          <a:xfrm>
            <a:off x="3823591" y="5100719"/>
            <a:ext cx="6055744" cy="461665"/>
          </a:xfrm>
          <a:prstGeom prst="rect">
            <a:avLst/>
          </a:prstGeom>
          <a:noFill/>
        </p:spPr>
        <p:txBody>
          <a:bodyPr wrap="square" lIns="91440" tIns="45720" rIns="91440" bIns="45720" rtlCol="0" anchor="t">
            <a:spAutoFit/>
          </a:bodyPr>
          <a:lstStyle/>
          <a:p>
            <a:r>
              <a:rPr lang="en-US" sz="2400">
                <a:solidFill>
                  <a:srgbClr val="002060"/>
                </a:solidFill>
                <a:latin typeface="Lucida Bright" panose="02040602050505020304" pitchFamily="18" charset="0"/>
              </a:rPr>
              <a:t>Book Closing – October 7, 2024</a:t>
            </a:r>
          </a:p>
        </p:txBody>
      </p:sp>
      <p:cxnSp>
        <p:nvCxnSpPr>
          <p:cNvPr id="5" name="Straight Connector 4">
            <a:extLst>
              <a:ext uri="{FF2B5EF4-FFF2-40B4-BE49-F238E27FC236}">
                <a16:creationId xmlns:a16="http://schemas.microsoft.com/office/drawing/2014/main" id="{EEA6468E-C41A-F5B3-C145-96EFCACFB28D}"/>
              </a:ext>
            </a:extLst>
          </p:cNvPr>
          <p:cNvCxnSpPr/>
          <p:nvPr/>
        </p:nvCxnSpPr>
        <p:spPr>
          <a:xfrm>
            <a:off x="3421930" y="3005499"/>
            <a:ext cx="8399282"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287A6AA-289F-4259-2F16-0BB1651A7CF1}"/>
              </a:ext>
            </a:extLst>
          </p:cNvPr>
          <p:cNvCxnSpPr/>
          <p:nvPr/>
        </p:nvCxnSpPr>
        <p:spPr>
          <a:xfrm>
            <a:off x="3421930" y="772917"/>
            <a:ext cx="8399282"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76C80D0-FFC2-DE9E-CEE6-37468F94AC73}"/>
              </a:ext>
            </a:extLst>
          </p:cNvPr>
          <p:cNvCxnSpPr/>
          <p:nvPr/>
        </p:nvCxnSpPr>
        <p:spPr>
          <a:xfrm>
            <a:off x="3421930" y="6070781"/>
            <a:ext cx="8399282" cy="0"/>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058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41667" y="5257630"/>
            <a:ext cx="10908667" cy="1484162"/>
          </a:xfrm>
        </p:spPr>
        <p:txBody>
          <a:bodyPr vert="horz" lIns="91440" tIns="45720" rIns="91440" bIns="45720" rtlCol="0" anchor="ctr">
            <a:normAutofit fontScale="90000"/>
          </a:bodyPr>
          <a:lstStyle/>
          <a:p>
            <a:pPr algn="ctr"/>
            <a:br>
              <a:rPr lang="en-US" sz="900"/>
            </a:br>
            <a:br>
              <a:rPr lang="en-US" sz="900"/>
            </a:br>
            <a:br>
              <a:rPr lang="en-US" sz="900"/>
            </a:br>
            <a:r>
              <a:rPr lang="en-US" sz="5300" b="1">
                <a:latin typeface="Aptos Narrow"/>
              </a:rPr>
              <a:t>Officer Glenn Bynes</a:t>
            </a:r>
            <a:br>
              <a:rPr lang="en-US" sz="4400" b="1"/>
            </a:br>
            <a:r>
              <a:rPr lang="en-US" sz="3600" b="1">
                <a:solidFill>
                  <a:srgbClr val="E4E4E4"/>
                </a:solidFill>
                <a:latin typeface="Aptos Narrow"/>
              </a:rPr>
              <a:t>Code Enforcement  </a:t>
            </a:r>
            <a:br>
              <a:rPr lang="en-US" sz="3600" b="1">
                <a:solidFill>
                  <a:srgbClr val="E4E4E4"/>
                </a:solidFill>
                <a:latin typeface="Aptos Narrow" panose="020B0004020202020204" pitchFamily="34" charset="0"/>
              </a:rPr>
            </a:br>
            <a:r>
              <a:rPr lang="en-US" sz="3600" b="1">
                <a:solidFill>
                  <a:srgbClr val="E4E4E4"/>
                </a:solidFill>
                <a:latin typeface="Aptos Narrow"/>
              </a:rPr>
              <a:t>City of Orlando</a:t>
            </a:r>
            <a:br>
              <a:rPr lang="en-US" sz="900">
                <a:latin typeface="Aptos Narrow" panose="020B0004020202020204" pitchFamily="34" charset="0"/>
              </a:rPr>
            </a:br>
            <a:br>
              <a:rPr lang="en-US" sz="900"/>
            </a:br>
            <a:endParaRPr lang="en-US" sz="900"/>
          </a:p>
        </p:txBody>
      </p:sp>
      <p:sp>
        <p:nvSpPr>
          <p:cNvPr id="27" name="Rectangle 26">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AutoShape 2" descr="Orange County Public Schools Logo">
            <a:extLst>
              <a:ext uri="{FF2B5EF4-FFF2-40B4-BE49-F238E27FC236}">
                <a16:creationId xmlns:a16="http://schemas.microsoft.com/office/drawing/2014/main" id="{B55912B2-892B-EE56-E6DA-0F3179FF76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978FF2BB-8ABC-8CAA-3139-7BF3AC0ACAD8}"/>
              </a:ext>
            </a:extLst>
          </p:cNvPr>
          <p:cNvSpPr/>
          <p:nvPr/>
        </p:nvSpPr>
        <p:spPr>
          <a:xfrm>
            <a:off x="992563" y="3956304"/>
            <a:ext cx="10583090" cy="914994"/>
          </a:xfrm>
          <a:prstGeom prst="rect">
            <a:avLst/>
          </a:prstGeom>
          <a:noFill/>
        </p:spPr>
        <p:txBody>
          <a:bodyPr wrap="none" lIns="91440" tIns="45720" rIns="91440" bIns="45720">
            <a:spAutoFit/>
          </a:bodyPr>
          <a:lstStyle/>
          <a:p>
            <a:pPr algn="ctr" defTabSz="452628">
              <a:spcAft>
                <a:spcPts val="600"/>
              </a:spcAft>
            </a:pPr>
            <a:r>
              <a:rPr lang="en-US" sz="5346" kern="1200">
                <a:ln w="0"/>
                <a:solidFill>
                  <a:srgbClr val="2C3054"/>
                </a:solidFill>
                <a:effectLst>
                  <a:outerShdw blurRad="38100" dist="19050" dir="2700000" algn="tl" rotWithShape="0">
                    <a:schemeClr val="dk1">
                      <a:alpha val="40000"/>
                    </a:schemeClr>
                  </a:outerShdw>
                </a:effectLst>
                <a:latin typeface="Aptos Black" panose="020B0004020202020204" pitchFamily="34" charset="0"/>
              </a:rPr>
              <a:t>City of Orlando Sign Information</a:t>
            </a:r>
            <a:endParaRPr lang="en-US" sz="5400" b="0" cap="none" spc="0">
              <a:ln w="0"/>
              <a:solidFill>
                <a:srgbClr val="2C3054"/>
              </a:solidFill>
              <a:effectLst>
                <a:outerShdw blurRad="38100" dist="19050" dir="2700000" algn="tl" rotWithShape="0">
                  <a:schemeClr val="dk1">
                    <a:alpha val="40000"/>
                  </a:schemeClr>
                </a:outerShdw>
              </a:effectLst>
              <a:latin typeface="Aptos Black" panose="020B0004020202020204" pitchFamily="34" charset="0"/>
            </a:endParaRPr>
          </a:p>
        </p:txBody>
      </p:sp>
      <p:pic>
        <p:nvPicPr>
          <p:cNvPr id="5" name="Picture 4">
            <a:extLst>
              <a:ext uri="{FF2B5EF4-FFF2-40B4-BE49-F238E27FC236}">
                <a16:creationId xmlns:a16="http://schemas.microsoft.com/office/drawing/2014/main" id="{EE620141-1067-7B8A-92C2-58CA44C86DBC}"/>
              </a:ext>
            </a:extLst>
          </p:cNvPr>
          <p:cNvPicPr>
            <a:picLocks noChangeAspect="1"/>
          </p:cNvPicPr>
          <p:nvPr/>
        </p:nvPicPr>
        <p:blipFill>
          <a:blip r:embed="rId2"/>
          <a:stretch>
            <a:fillRect/>
          </a:stretch>
        </p:blipFill>
        <p:spPr>
          <a:xfrm>
            <a:off x="3372174" y="232359"/>
            <a:ext cx="5752451" cy="3562802"/>
          </a:xfrm>
          <a:prstGeom prst="rect">
            <a:avLst/>
          </a:prstGeom>
        </p:spPr>
      </p:pic>
    </p:spTree>
    <p:extLst>
      <p:ext uri="{BB962C8B-B14F-4D97-AF65-F5344CB8AC3E}">
        <p14:creationId xmlns:p14="http://schemas.microsoft.com/office/powerpoint/2010/main" val="461061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5C98F3A3-40EE-441A-B2C5-11D679551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CF81E6-4845-4DC0-84A6-AF070685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07374" y="5002290"/>
            <a:ext cx="10210862" cy="1065690"/>
          </a:xfrm>
        </p:spPr>
        <p:txBody>
          <a:bodyPr vert="horz" lIns="91440" tIns="45720" rIns="91440" bIns="45720" rtlCol="0" anchor="b">
            <a:normAutofit fontScale="90000"/>
          </a:bodyPr>
          <a:lstStyle/>
          <a:p>
            <a:br>
              <a:rPr lang="en-US" sz="1500" spc="-100"/>
            </a:br>
            <a:br>
              <a:rPr lang="en-US" sz="1500" spc="-100"/>
            </a:br>
            <a:br>
              <a:rPr lang="en-US" sz="3600" spc="-100"/>
            </a:br>
            <a:r>
              <a:rPr lang="en-US" sz="3600" b="1" spc="-100"/>
              <a:t>Amy D. Envall, General Counsel, </a:t>
            </a:r>
            <a:br>
              <a:rPr lang="en-US" sz="3600" b="1" spc="-100"/>
            </a:br>
            <a:r>
              <a:rPr lang="en-US" sz="3600" b="1" spc="-100"/>
              <a:t>Office of Legal Services, Orange County Public Schools</a:t>
            </a:r>
            <a:br>
              <a:rPr lang="en-US" sz="3600" spc="-100"/>
            </a:br>
            <a:br>
              <a:rPr lang="en-US" sz="1500" spc="-100"/>
            </a:br>
            <a:endParaRPr lang="en-US" sz="1500" spc="-100"/>
          </a:p>
        </p:txBody>
      </p:sp>
      <p:pic>
        <p:nvPicPr>
          <p:cNvPr id="5" name="Picture 4">
            <a:extLst>
              <a:ext uri="{FF2B5EF4-FFF2-40B4-BE49-F238E27FC236}">
                <a16:creationId xmlns:a16="http://schemas.microsoft.com/office/drawing/2014/main" id="{4D5B1522-B221-01D6-04F5-DE35BB1C6DEA}"/>
              </a:ext>
            </a:extLst>
          </p:cNvPr>
          <p:cNvPicPr>
            <a:picLocks noChangeAspect="1"/>
          </p:cNvPicPr>
          <p:nvPr/>
        </p:nvPicPr>
        <p:blipFill>
          <a:blip r:embed="rId2"/>
          <a:stretch>
            <a:fillRect/>
          </a:stretch>
        </p:blipFill>
        <p:spPr>
          <a:xfrm>
            <a:off x="624840" y="1100538"/>
            <a:ext cx="10637520" cy="2526410"/>
          </a:xfrm>
          <a:prstGeom prst="rect">
            <a:avLst/>
          </a:prstGeom>
        </p:spPr>
      </p:pic>
      <p:sp>
        <p:nvSpPr>
          <p:cNvPr id="14" name="AutoShape 2" descr="Orange County Public Schools Logo">
            <a:extLst>
              <a:ext uri="{FF2B5EF4-FFF2-40B4-BE49-F238E27FC236}">
                <a16:creationId xmlns:a16="http://schemas.microsoft.com/office/drawing/2014/main" id="{B55912B2-892B-EE56-E6DA-0F3179FF76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86641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6DBC76-7EA8-E088-E017-612B656EDD12}"/>
              </a:ext>
            </a:extLst>
          </p:cNvPr>
          <p:cNvSpPr txBox="1">
            <a:spLocks/>
          </p:cNvSpPr>
          <p:nvPr/>
        </p:nvSpPr>
        <p:spPr>
          <a:xfrm>
            <a:off x="8348869" y="699116"/>
            <a:ext cx="3707295" cy="318804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ts val="4000"/>
              </a:lnSpc>
              <a:spcBef>
                <a:spcPct val="0"/>
              </a:spcBef>
              <a:spcAft>
                <a:spcPts val="0"/>
              </a:spcAft>
              <a:buClrTx/>
              <a:buSzTx/>
              <a:buFontTx/>
              <a:buNone/>
              <a:tabLst/>
              <a:defRPr/>
            </a:pPr>
            <a:r>
              <a:rPr kumimoji="0" lang="en-US" sz="4400" b="1" i="0" u="none" strike="noStrike" kern="1200" cap="none" spc="0" normalizeH="0" baseline="0" noProof="0">
                <a:ln>
                  <a:noFill/>
                </a:ln>
                <a:solidFill>
                  <a:srgbClr val="041E42"/>
                </a:solidFill>
                <a:effectLst/>
                <a:uLnTx/>
                <a:uFillTx/>
                <a:latin typeface="Cambria" panose="02040503050406030204" pitchFamily="18" charset="0"/>
                <a:ea typeface="+mj-ea"/>
                <a:cs typeface="+mj-cs"/>
              </a:rPr>
              <a:t>Election Issues and Campaigning on OCPS Property</a:t>
            </a:r>
          </a:p>
        </p:txBody>
      </p:sp>
      <p:cxnSp>
        <p:nvCxnSpPr>
          <p:cNvPr id="4" name="Straight Connector 3">
            <a:extLst>
              <a:ext uri="{FF2B5EF4-FFF2-40B4-BE49-F238E27FC236}">
                <a16:creationId xmlns:a16="http://schemas.microsoft.com/office/drawing/2014/main" id="{4782CDE2-9A07-F313-D68B-8EEE8F4C7A4B}"/>
              </a:ext>
            </a:extLst>
          </p:cNvPr>
          <p:cNvCxnSpPr/>
          <p:nvPr/>
        </p:nvCxnSpPr>
        <p:spPr>
          <a:xfrm flipH="1">
            <a:off x="8994098" y="3887155"/>
            <a:ext cx="2923582" cy="0"/>
          </a:xfrm>
          <a:prstGeom prst="line">
            <a:avLst/>
          </a:prstGeom>
          <a:ln/>
        </p:spPr>
        <p:style>
          <a:lnRef idx="2">
            <a:schemeClr val="accent2"/>
          </a:lnRef>
          <a:fillRef idx="0">
            <a:schemeClr val="accent2"/>
          </a:fillRef>
          <a:effectRef idx="1">
            <a:schemeClr val="accent2"/>
          </a:effectRef>
          <a:fontRef idx="minor">
            <a:schemeClr val="tx1"/>
          </a:fontRef>
        </p:style>
      </p:cxnSp>
      <p:sp>
        <p:nvSpPr>
          <p:cNvPr id="5" name="Subtitle 2">
            <a:extLst>
              <a:ext uri="{FF2B5EF4-FFF2-40B4-BE49-F238E27FC236}">
                <a16:creationId xmlns:a16="http://schemas.microsoft.com/office/drawing/2014/main" id="{2F86FFE8-43D6-89D1-F10F-DF7739216340}"/>
              </a:ext>
            </a:extLst>
          </p:cNvPr>
          <p:cNvSpPr txBox="1">
            <a:spLocks/>
          </p:cNvSpPr>
          <p:nvPr/>
        </p:nvSpPr>
        <p:spPr>
          <a:xfrm>
            <a:off x="9132582" y="4086260"/>
            <a:ext cx="2923582" cy="800056"/>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1" u="none" strike="noStrike" kern="1200" cap="none" spc="0" normalizeH="0" baseline="0" noProof="0">
                <a:ln>
                  <a:noFill/>
                </a:ln>
                <a:solidFill>
                  <a:srgbClr val="041E42"/>
                </a:solidFill>
                <a:effectLst/>
                <a:uLnTx/>
                <a:uFillTx/>
                <a:latin typeface="Calibri" panose="020F0502020204030204"/>
                <a:ea typeface="+mn-ea"/>
                <a:cs typeface="+mn-cs"/>
              </a:rPr>
              <a:t>June 21, 2024</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1" u="none" strike="noStrike" kern="1200" cap="none" spc="0" normalizeH="0" baseline="0" noProof="0">
                <a:ln>
                  <a:noFill/>
                </a:ln>
                <a:solidFill>
                  <a:srgbClr val="041E42"/>
                </a:solidFill>
                <a:effectLst/>
                <a:uLnTx/>
                <a:uFillTx/>
                <a:latin typeface="Calibri" panose="020F0502020204030204"/>
                <a:ea typeface="+mn-ea"/>
                <a:cs typeface="+mn-cs"/>
              </a:rPr>
              <a:t>Supervisor of Elections’</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1" u="none" strike="noStrike" kern="1200" cap="none" spc="0" normalizeH="0" baseline="0" noProof="0">
                <a:ln>
                  <a:noFill/>
                </a:ln>
                <a:solidFill>
                  <a:srgbClr val="041E42"/>
                </a:solidFill>
                <a:effectLst/>
                <a:uLnTx/>
                <a:uFillTx/>
                <a:latin typeface="Calibri" panose="020F0502020204030204"/>
                <a:ea typeface="+mn-ea"/>
                <a:cs typeface="+mn-cs"/>
              </a:rPr>
              <a:t>Candidate Forum</a:t>
            </a:r>
            <a:endParaRPr kumimoji="0" lang="en-US" sz="2000" b="0" i="1" u="none" strike="noStrike" kern="1200" cap="none" spc="0" normalizeH="0" baseline="0" noProof="0">
              <a:ln>
                <a:noFill/>
              </a:ln>
              <a:solidFill>
                <a:srgbClr val="041E42"/>
              </a:solidFill>
              <a:effectLst/>
              <a:uLnTx/>
              <a:uFillTx/>
              <a:latin typeface="Calibri" panose="020F0502020204030204"/>
              <a:ea typeface="+mn-ea"/>
              <a:cs typeface="+mn-cs"/>
            </a:endParaRPr>
          </a:p>
        </p:txBody>
      </p:sp>
      <p:pic>
        <p:nvPicPr>
          <p:cNvPr id="6" name="Picture 5" descr="A picture containing text, sign&#10;&#10;Description automatically generated">
            <a:extLst>
              <a:ext uri="{FF2B5EF4-FFF2-40B4-BE49-F238E27FC236}">
                <a16:creationId xmlns:a16="http://schemas.microsoft.com/office/drawing/2014/main" id="{3F30AF67-E822-B10E-C1B8-10FA77C639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2392" y="5663086"/>
            <a:ext cx="2335759" cy="495798"/>
          </a:xfrm>
          <a:prstGeom prst="rect">
            <a:avLst/>
          </a:prstGeom>
        </p:spPr>
      </p:pic>
    </p:spTree>
    <p:extLst>
      <p:ext uri="{BB962C8B-B14F-4D97-AF65-F5344CB8AC3E}">
        <p14:creationId xmlns:p14="http://schemas.microsoft.com/office/powerpoint/2010/main" val="2009481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1BFD-9E32-0A36-716B-74F90F14F87E}"/>
              </a:ext>
            </a:extLst>
          </p:cNvPr>
          <p:cNvSpPr>
            <a:spLocks noGrp="1"/>
          </p:cNvSpPr>
          <p:nvPr>
            <p:ph type="title"/>
          </p:nvPr>
        </p:nvSpPr>
        <p:spPr/>
        <p:txBody>
          <a:bodyPr/>
          <a:lstStyle/>
          <a:p>
            <a:r>
              <a:rPr lang="en-US"/>
              <a:t>Election Issues and Campaigning on OCPS Property</a:t>
            </a:r>
          </a:p>
        </p:txBody>
      </p:sp>
      <p:sp>
        <p:nvSpPr>
          <p:cNvPr id="3" name="Content Placeholder 2">
            <a:extLst>
              <a:ext uri="{FF2B5EF4-FFF2-40B4-BE49-F238E27FC236}">
                <a16:creationId xmlns:a16="http://schemas.microsoft.com/office/drawing/2014/main" id="{92F3C9ED-860B-4306-A732-3F5D6E00AE02}"/>
              </a:ext>
            </a:extLst>
          </p:cNvPr>
          <p:cNvSpPr>
            <a:spLocks noGrp="1"/>
          </p:cNvSpPr>
          <p:nvPr>
            <p:ph idx="1"/>
          </p:nvPr>
        </p:nvSpPr>
        <p:spPr/>
        <p:txBody>
          <a:bodyPr>
            <a:normAutofit fontScale="92500" lnSpcReduction="10000"/>
          </a:bodyPr>
          <a:lstStyle/>
          <a:p>
            <a:r>
              <a:rPr lang="en-US"/>
              <a:t>Many times, the mistakes that candidates and their volunteers make when it comes to campaigning on OCPS property are because they simply were not aware of our School Board policies or they may simply be misinformed or misguided. </a:t>
            </a:r>
          </a:p>
          <a:p>
            <a:r>
              <a:rPr lang="en-US"/>
              <a:t>This presentation covers 10 of the most frequently asked questions (FAQs) and accompanies the memorandum, which is prepared in a simple Question and Answer (Q&amp;A) format to help address common issues that come up during the election season.  </a:t>
            </a:r>
          </a:p>
          <a:p>
            <a:r>
              <a:rPr lang="en-US"/>
              <a:t>Our goal is to educate candidates and elected officials on the application of the relevant provisions of law and our School Board policies. </a:t>
            </a:r>
          </a:p>
        </p:txBody>
      </p:sp>
    </p:spTree>
    <p:extLst>
      <p:ext uri="{BB962C8B-B14F-4D97-AF65-F5344CB8AC3E}">
        <p14:creationId xmlns:p14="http://schemas.microsoft.com/office/powerpoint/2010/main" val="3290709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F8C6F-9048-5F95-C082-9BD790846963}"/>
              </a:ext>
            </a:extLst>
          </p:cNvPr>
          <p:cNvSpPr>
            <a:spLocks noGrp="1"/>
          </p:cNvSpPr>
          <p:nvPr>
            <p:ph type="title"/>
          </p:nvPr>
        </p:nvSpPr>
        <p:spPr/>
        <p:txBody>
          <a:bodyPr>
            <a:normAutofit fontScale="90000"/>
          </a:bodyPr>
          <a:lstStyle/>
          <a:p>
            <a:pPr algn="ctr"/>
            <a:r>
              <a:rPr lang="en-US" sz="3100"/>
              <a:t>Flyers, Pens, Campaign Business Cards, Bumper Stickers, Other Swag, and Other Campaign Materials at a School Event:</a:t>
            </a:r>
          </a:p>
        </p:txBody>
      </p:sp>
      <p:sp>
        <p:nvSpPr>
          <p:cNvPr id="5" name="Content Placeholder 4">
            <a:extLst>
              <a:ext uri="{FF2B5EF4-FFF2-40B4-BE49-F238E27FC236}">
                <a16:creationId xmlns:a16="http://schemas.microsoft.com/office/drawing/2014/main" id="{0D84D7D4-FA4B-3159-A145-01AC9C7530C3}"/>
              </a:ext>
            </a:extLst>
          </p:cNvPr>
          <p:cNvSpPr>
            <a:spLocks noGrp="1"/>
          </p:cNvSpPr>
          <p:nvPr>
            <p:ph idx="1"/>
          </p:nvPr>
        </p:nvSpPr>
        <p:spPr/>
        <p:txBody>
          <a:bodyPr/>
          <a:lstStyle/>
          <a:p>
            <a:pPr marL="0" indent="0">
              <a:buNone/>
            </a:pPr>
            <a:r>
              <a:rPr lang="en-US"/>
              <a:t>An OCPS school hosts an “after hours” community event such as a strings concert, a school-sponsored play, a PTA meeting, or a community meeting. Can a candidate for office hand out flyers, pens, campaign business cards, bumper stickers, campaign swag, or any other campaign materials to those in attendance at the “after hours” community event held at the school?</a:t>
            </a:r>
          </a:p>
          <a:p>
            <a:pPr marL="0" indent="0">
              <a:buNone/>
            </a:pPr>
            <a:endParaRPr lang="en-US"/>
          </a:p>
          <a:p>
            <a:pPr marL="0" indent="0">
              <a:buNone/>
            </a:pPr>
            <a:r>
              <a:rPr lang="en-US"/>
              <a:t>No.</a:t>
            </a:r>
          </a:p>
          <a:p>
            <a:pPr marL="0" indent="0">
              <a:buNone/>
            </a:pPr>
            <a:r>
              <a:rPr lang="en-US" sz="2000"/>
              <a:t>(See detailed discussion to Question 1 in memorandum.)</a:t>
            </a:r>
          </a:p>
          <a:p>
            <a:endParaRPr lang="en-US"/>
          </a:p>
        </p:txBody>
      </p:sp>
    </p:spTree>
    <p:extLst>
      <p:ext uri="{BB962C8B-B14F-4D97-AF65-F5344CB8AC3E}">
        <p14:creationId xmlns:p14="http://schemas.microsoft.com/office/powerpoint/2010/main" val="3441752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2A3415-44CF-8D8D-0AD8-537DC1AC2C5F}"/>
              </a:ext>
            </a:extLst>
          </p:cNvPr>
          <p:cNvSpPr>
            <a:spLocks noGrp="1"/>
          </p:cNvSpPr>
          <p:nvPr>
            <p:ph type="title"/>
          </p:nvPr>
        </p:nvSpPr>
        <p:spPr/>
        <p:txBody>
          <a:bodyPr>
            <a:normAutofit/>
          </a:bodyPr>
          <a:lstStyle/>
          <a:p>
            <a:pPr algn="ctr"/>
            <a:r>
              <a:rPr lang="en-US" sz="2800"/>
              <a:t>Use of OCPS Emails to Further Campaign</a:t>
            </a:r>
          </a:p>
        </p:txBody>
      </p:sp>
      <p:sp>
        <p:nvSpPr>
          <p:cNvPr id="6" name="Content Placeholder 5">
            <a:extLst>
              <a:ext uri="{FF2B5EF4-FFF2-40B4-BE49-F238E27FC236}">
                <a16:creationId xmlns:a16="http://schemas.microsoft.com/office/drawing/2014/main" id="{B8771FA8-B8A0-A9DA-D0A7-24C26CC1C740}"/>
              </a:ext>
            </a:extLst>
          </p:cNvPr>
          <p:cNvSpPr>
            <a:spLocks noGrp="1"/>
          </p:cNvSpPr>
          <p:nvPr>
            <p:ph idx="1"/>
          </p:nvPr>
        </p:nvSpPr>
        <p:spPr>
          <a:xfrm>
            <a:off x="2448232" y="1371600"/>
            <a:ext cx="8905568" cy="5029200"/>
          </a:xfrm>
        </p:spPr>
        <p:txBody>
          <a:bodyPr>
            <a:normAutofit fontScale="92500" lnSpcReduction="20000"/>
          </a:bodyPr>
          <a:lstStyle/>
          <a:p>
            <a:pPr marL="0" indent="0">
              <a:buNone/>
            </a:pPr>
            <a:r>
              <a:rPr lang="en-US"/>
              <a:t>I am a candidate and I have obtained a list of all OCPS employees’ emails (they are all public record).  I am going to send them all an email to their OCPS accounts suggesting that they vote for a particular candidate or otherwise participate in a campaign event. Is this email consistent with OCPS policy?  Can I also suggest that the OCPS employees forward my email to others?</a:t>
            </a:r>
          </a:p>
          <a:p>
            <a:pPr marL="0" indent="0">
              <a:buNone/>
            </a:pPr>
            <a:endParaRPr lang="en-US"/>
          </a:p>
          <a:p>
            <a:pPr marL="0" indent="0">
              <a:buNone/>
            </a:pPr>
            <a:r>
              <a:rPr lang="en-US"/>
              <a:t>No and no.</a:t>
            </a:r>
          </a:p>
          <a:p>
            <a:pPr marL="0" indent="0">
              <a:buNone/>
            </a:pPr>
            <a:r>
              <a:rPr lang="en-US" sz="2000" i="1"/>
              <a:t>(See detailed discussion to Question 3 in memorandum.)</a:t>
            </a:r>
          </a:p>
          <a:p>
            <a:pPr marL="0" indent="0">
              <a:buNone/>
            </a:pPr>
            <a:endParaRPr lang="en-US" sz="2000" i="1"/>
          </a:p>
          <a:p>
            <a:pPr marL="0" indent="0">
              <a:buNone/>
            </a:pPr>
            <a:r>
              <a:rPr lang="en-US" i="1"/>
              <a:t>***As a proactive measure, OCPS offers the ability to block certain email accounts from being able to send OCPS employees campaign-related emails.  Please contact Amy Envall, General Counsel, at 407-317-3411 or </a:t>
            </a:r>
            <a:r>
              <a:rPr lang="en-US" i="1" u="sng">
                <a:hlinkClick r:id="rId2"/>
              </a:rPr>
              <a:t>amy.envall@ocps.net</a:t>
            </a:r>
            <a:r>
              <a:rPr lang="en-US" i="1"/>
              <a:t> with a request to block your campaign-related email address.</a:t>
            </a:r>
            <a:endParaRPr lang="en-US"/>
          </a:p>
          <a:p>
            <a:pPr marL="0" indent="0">
              <a:buNone/>
            </a:pPr>
            <a:endParaRPr lang="en-US" sz="2000" i="1"/>
          </a:p>
          <a:p>
            <a:pPr marL="0" indent="0">
              <a:buNone/>
            </a:pPr>
            <a:endParaRPr lang="en-US"/>
          </a:p>
        </p:txBody>
      </p:sp>
    </p:spTree>
    <p:extLst>
      <p:ext uri="{BB962C8B-B14F-4D97-AF65-F5344CB8AC3E}">
        <p14:creationId xmlns:p14="http://schemas.microsoft.com/office/powerpoint/2010/main" val="3728457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A0294-B72B-410C-3DD4-05D775159767}"/>
              </a:ext>
            </a:extLst>
          </p:cNvPr>
          <p:cNvSpPr>
            <a:spLocks noGrp="1"/>
          </p:cNvSpPr>
          <p:nvPr>
            <p:ph type="title"/>
          </p:nvPr>
        </p:nvSpPr>
        <p:spPr/>
        <p:txBody>
          <a:bodyPr>
            <a:normAutofit/>
          </a:bodyPr>
          <a:lstStyle/>
          <a:p>
            <a:pPr algn="ctr"/>
            <a:r>
              <a:rPr lang="en-US" sz="2800"/>
              <a:t>Current Elected Official Address to a Class, Assembly, or Group of Parents at a School</a:t>
            </a:r>
          </a:p>
        </p:txBody>
      </p:sp>
      <p:sp>
        <p:nvSpPr>
          <p:cNvPr id="5" name="Content Placeholder 4">
            <a:extLst>
              <a:ext uri="{FF2B5EF4-FFF2-40B4-BE49-F238E27FC236}">
                <a16:creationId xmlns:a16="http://schemas.microsoft.com/office/drawing/2014/main" id="{B639D718-3DFC-D852-A86E-22B8FD734746}"/>
              </a:ext>
            </a:extLst>
          </p:cNvPr>
          <p:cNvSpPr>
            <a:spLocks noGrp="1"/>
          </p:cNvSpPr>
          <p:nvPr>
            <p:ph idx="1"/>
          </p:nvPr>
        </p:nvSpPr>
        <p:spPr/>
        <p:txBody>
          <a:bodyPr>
            <a:normAutofit fontScale="92500" lnSpcReduction="20000"/>
          </a:bodyPr>
          <a:lstStyle/>
          <a:p>
            <a:pPr marL="0" indent="0">
              <a:buNone/>
            </a:pPr>
            <a:r>
              <a:rPr lang="en-US"/>
              <a:t>A current elected official, up for reelection, would like to address a class, an assembly, or a group of parents/legal guardians at an OCPS school to update them on a particular legislative issue or subject. Is this permissible?</a:t>
            </a:r>
          </a:p>
          <a:p>
            <a:pPr marL="0" indent="0">
              <a:buNone/>
            </a:pPr>
            <a:endParaRPr lang="en-US"/>
          </a:p>
          <a:p>
            <a:pPr marL="0" indent="0">
              <a:buNone/>
            </a:pPr>
            <a:r>
              <a:rPr lang="en-US"/>
              <a:t>Yes.</a:t>
            </a:r>
          </a:p>
          <a:p>
            <a:pPr marL="457200" lvl="1" indent="0">
              <a:buNone/>
            </a:pPr>
            <a:r>
              <a:rPr lang="en-US" sz="2000" b="1"/>
              <a:t>Example</a:t>
            </a:r>
            <a:r>
              <a:rPr lang="en-US" sz="2000"/>
              <a:t>:  If a parent/candidate is an engineer or an accountant and he/she speaks to a class about his/her duties in his/her professional capacity as an engineer or an accountant,  that is permissible; but, if a parent/candidate is asked to address staff about his/her campaign, that would not be permissible. Finally, do note that, as with any other speaker, no distribution of campaign literature is permitted before, during, or after the presentation.</a:t>
            </a:r>
          </a:p>
          <a:p>
            <a:pPr marL="457200" lvl="1" indent="0">
              <a:buNone/>
            </a:pPr>
            <a:endParaRPr lang="en-US" sz="2000"/>
          </a:p>
          <a:p>
            <a:pPr marL="0" indent="0">
              <a:buNone/>
            </a:pPr>
            <a:r>
              <a:rPr lang="en-US" sz="2200" i="1"/>
              <a:t>(See detailed discussion to Question 4 in memorandum.)</a:t>
            </a:r>
          </a:p>
        </p:txBody>
      </p:sp>
    </p:spTree>
    <p:extLst>
      <p:ext uri="{BB962C8B-B14F-4D97-AF65-F5344CB8AC3E}">
        <p14:creationId xmlns:p14="http://schemas.microsoft.com/office/powerpoint/2010/main" val="1529498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B48ED-A7DF-6647-82E9-1705A4DE7BCF}"/>
              </a:ext>
            </a:extLst>
          </p:cNvPr>
          <p:cNvSpPr>
            <a:spLocks noGrp="1"/>
          </p:cNvSpPr>
          <p:nvPr>
            <p:ph type="title"/>
          </p:nvPr>
        </p:nvSpPr>
        <p:spPr/>
        <p:txBody>
          <a:bodyPr>
            <a:normAutofit/>
          </a:bodyPr>
          <a:lstStyle/>
          <a:p>
            <a:pPr algn="ctr"/>
            <a:r>
              <a:rPr lang="en-US" sz="2800"/>
              <a:t>Meeting with Principals</a:t>
            </a:r>
          </a:p>
        </p:txBody>
      </p:sp>
      <p:sp>
        <p:nvSpPr>
          <p:cNvPr id="5" name="Content Placeholder 4">
            <a:extLst>
              <a:ext uri="{FF2B5EF4-FFF2-40B4-BE49-F238E27FC236}">
                <a16:creationId xmlns:a16="http://schemas.microsoft.com/office/drawing/2014/main" id="{F0DC0711-9560-60F5-FECF-BD48E5463AD0}"/>
              </a:ext>
            </a:extLst>
          </p:cNvPr>
          <p:cNvSpPr>
            <a:spLocks noGrp="1"/>
          </p:cNvSpPr>
          <p:nvPr>
            <p:ph idx="1"/>
          </p:nvPr>
        </p:nvSpPr>
        <p:spPr/>
        <p:txBody>
          <a:bodyPr/>
          <a:lstStyle/>
          <a:p>
            <a:pPr marL="0" indent="0">
              <a:buNone/>
            </a:pPr>
            <a:r>
              <a:rPr lang="en-US"/>
              <a:t>As a candidate for office (school board or any other position), I wish to contact a principal to discuss general issues in schools. Can I do so?  Is the principal required to meet with me? Can I tour the school?</a:t>
            </a:r>
          </a:p>
          <a:p>
            <a:pPr marL="0" indent="0">
              <a:buNone/>
            </a:pPr>
            <a:endParaRPr lang="en-US"/>
          </a:p>
          <a:p>
            <a:pPr marL="0" indent="0">
              <a:buNone/>
            </a:pPr>
            <a:r>
              <a:rPr lang="en-US"/>
              <a:t>Yes, no, and yes.</a:t>
            </a:r>
          </a:p>
          <a:p>
            <a:pPr marL="0" indent="0">
              <a:buNone/>
            </a:pPr>
            <a:endParaRPr lang="en-US"/>
          </a:p>
          <a:p>
            <a:pPr marL="0" indent="0">
              <a:buNone/>
            </a:pPr>
            <a:r>
              <a:rPr lang="en-US" sz="2000" i="1"/>
              <a:t>(See detailed discussion to Question 6 in memorandum.)</a:t>
            </a:r>
            <a:endParaRPr lang="en-US"/>
          </a:p>
        </p:txBody>
      </p:sp>
    </p:spTree>
    <p:extLst>
      <p:ext uri="{BB962C8B-B14F-4D97-AF65-F5344CB8AC3E}">
        <p14:creationId xmlns:p14="http://schemas.microsoft.com/office/powerpoint/2010/main" val="560753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AAA4C-DF83-483F-C687-C7850CC345A9}"/>
              </a:ext>
            </a:extLst>
          </p:cNvPr>
          <p:cNvSpPr>
            <a:spLocks noGrp="1"/>
          </p:cNvSpPr>
          <p:nvPr>
            <p:ph type="title"/>
          </p:nvPr>
        </p:nvSpPr>
        <p:spPr/>
        <p:txBody>
          <a:bodyPr>
            <a:normAutofit/>
          </a:bodyPr>
          <a:lstStyle/>
          <a:p>
            <a:pPr algn="ctr"/>
            <a:r>
              <a:rPr lang="en-US" sz="2800"/>
              <a:t>Seeking Endorsements</a:t>
            </a:r>
          </a:p>
        </p:txBody>
      </p:sp>
      <p:sp>
        <p:nvSpPr>
          <p:cNvPr id="5" name="Content Placeholder 4">
            <a:extLst>
              <a:ext uri="{FF2B5EF4-FFF2-40B4-BE49-F238E27FC236}">
                <a16:creationId xmlns:a16="http://schemas.microsoft.com/office/drawing/2014/main" id="{6E0E3285-E03B-56B5-D0F5-4333275E177F}"/>
              </a:ext>
            </a:extLst>
          </p:cNvPr>
          <p:cNvSpPr>
            <a:spLocks noGrp="1"/>
          </p:cNvSpPr>
          <p:nvPr>
            <p:ph idx="1"/>
          </p:nvPr>
        </p:nvSpPr>
        <p:spPr/>
        <p:txBody>
          <a:bodyPr/>
          <a:lstStyle/>
          <a:p>
            <a:pPr marL="0" indent="0">
              <a:buNone/>
            </a:pPr>
            <a:r>
              <a:rPr lang="en-US"/>
              <a:t>As a candidate for office (school board or any other position), or a currently elected official, I wish to contact OCPS employees to seek their endorsement.  Can I do so on Board Property?</a:t>
            </a:r>
          </a:p>
          <a:p>
            <a:pPr marL="0" indent="0">
              <a:buNone/>
            </a:pPr>
            <a:endParaRPr lang="en-US"/>
          </a:p>
          <a:p>
            <a:pPr marL="0" indent="0">
              <a:buNone/>
            </a:pPr>
            <a:r>
              <a:rPr lang="en-US"/>
              <a:t>No.</a:t>
            </a:r>
          </a:p>
          <a:p>
            <a:pPr marL="0" indent="0">
              <a:buNone/>
            </a:pPr>
            <a:endParaRPr lang="en-US"/>
          </a:p>
          <a:p>
            <a:pPr marL="0" indent="0">
              <a:buNone/>
            </a:pPr>
            <a:r>
              <a:rPr lang="en-US" sz="2000" i="1"/>
              <a:t>(See detailed discussion to Question 7 in memorandum.)</a:t>
            </a:r>
            <a:endParaRPr lang="en-US" sz="2000"/>
          </a:p>
          <a:p>
            <a:pPr marL="0" indent="0">
              <a:buNone/>
            </a:pPr>
            <a:endParaRPr lang="en-US"/>
          </a:p>
        </p:txBody>
      </p:sp>
    </p:spTree>
    <p:extLst>
      <p:ext uri="{BB962C8B-B14F-4D97-AF65-F5344CB8AC3E}">
        <p14:creationId xmlns:p14="http://schemas.microsoft.com/office/powerpoint/2010/main" val="3948982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1159DB-E041-BA75-93BD-51FCF0404EF7}"/>
              </a:ext>
            </a:extLst>
          </p:cNvPr>
          <p:cNvSpPr>
            <a:spLocks noGrp="1"/>
          </p:cNvSpPr>
          <p:nvPr>
            <p:ph type="title"/>
          </p:nvPr>
        </p:nvSpPr>
        <p:spPr/>
        <p:txBody>
          <a:bodyPr>
            <a:normAutofit/>
          </a:bodyPr>
          <a:lstStyle/>
          <a:p>
            <a:pPr algn="ctr"/>
            <a:r>
              <a:rPr lang="en-US" sz="2800"/>
              <a:t>Private Charitable Fundraisers Held on OCPS Property</a:t>
            </a:r>
          </a:p>
        </p:txBody>
      </p:sp>
      <p:sp>
        <p:nvSpPr>
          <p:cNvPr id="7" name="Content Placeholder 6">
            <a:extLst>
              <a:ext uri="{FF2B5EF4-FFF2-40B4-BE49-F238E27FC236}">
                <a16:creationId xmlns:a16="http://schemas.microsoft.com/office/drawing/2014/main" id="{C2D3F937-9FED-6AEF-B5ED-7B89C739D0EA}"/>
              </a:ext>
            </a:extLst>
          </p:cNvPr>
          <p:cNvSpPr>
            <a:spLocks noGrp="1"/>
          </p:cNvSpPr>
          <p:nvPr>
            <p:ph idx="1"/>
          </p:nvPr>
        </p:nvSpPr>
        <p:spPr/>
        <p:txBody>
          <a:bodyPr/>
          <a:lstStyle/>
          <a:p>
            <a:pPr marL="0" indent="0">
              <a:buNone/>
            </a:pPr>
            <a:r>
              <a:rPr lang="en-US" sz="2600"/>
              <a:t>A charitable fundraiser for a foundation or booster club that will benefit an OCPS school has been scheduled at a school or facility pursuant to an OCPS Facility Use Agreement by an outside user.  Can campaign signs be present at that event on OCPS property since the event is not a school-sponsored event and since OCPS is leasing the facilities to a third party?</a:t>
            </a:r>
          </a:p>
          <a:p>
            <a:endParaRPr lang="en-US" sz="2600"/>
          </a:p>
          <a:p>
            <a:pPr marL="0" indent="0">
              <a:buNone/>
            </a:pPr>
            <a:r>
              <a:rPr lang="en-US" sz="2600"/>
              <a:t>No.</a:t>
            </a:r>
          </a:p>
          <a:p>
            <a:pPr marL="0" indent="0">
              <a:buNone/>
            </a:pPr>
            <a:endParaRPr lang="en-US" sz="2600"/>
          </a:p>
          <a:p>
            <a:pPr marL="0" indent="0">
              <a:buNone/>
            </a:pPr>
            <a:r>
              <a:rPr lang="en-US" sz="2000" i="1"/>
              <a:t>(See detailed discussion to Question 8 in memorandum.)</a:t>
            </a:r>
            <a:endParaRPr lang="en-US" sz="2000"/>
          </a:p>
          <a:p>
            <a:pPr marL="0" indent="0">
              <a:buNone/>
            </a:pPr>
            <a:endParaRPr lang="en-US" sz="2600"/>
          </a:p>
          <a:p>
            <a:pPr marL="0" indent="0">
              <a:buNone/>
            </a:pPr>
            <a:endParaRPr lang="en-US"/>
          </a:p>
          <a:p>
            <a:pPr marL="0" indent="0">
              <a:buNone/>
            </a:pPr>
            <a:endParaRPr lang="en-US"/>
          </a:p>
        </p:txBody>
      </p:sp>
    </p:spTree>
    <p:extLst>
      <p:ext uri="{BB962C8B-B14F-4D97-AF65-F5344CB8AC3E}">
        <p14:creationId xmlns:p14="http://schemas.microsoft.com/office/powerpoint/2010/main" val="22966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7" name="Rectangle 26">
            <a:extLst>
              <a:ext uri="{FF2B5EF4-FFF2-40B4-BE49-F238E27FC236}">
                <a16:creationId xmlns:a16="http://schemas.microsoft.com/office/drawing/2014/main" id="{2933738F-F83C-4B87-B2FE-47C89029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BF0EFF-1CF1-4170-85D9-F374F80C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8796528-F535-26AF-DAF5-5EBB9E5CD57A}"/>
              </a:ext>
            </a:extLst>
          </p:cNvPr>
          <p:cNvSpPr>
            <a:spLocks noGrp="1"/>
          </p:cNvSpPr>
          <p:nvPr>
            <p:ph type="title"/>
          </p:nvPr>
        </p:nvSpPr>
        <p:spPr>
          <a:xfrm>
            <a:off x="35063" y="1086891"/>
            <a:ext cx="3592670" cy="2944463"/>
          </a:xfrm>
        </p:spPr>
        <p:txBody>
          <a:bodyPr vert="horz" lIns="91440" tIns="45720" rIns="91440" bIns="45720" rtlCol="0" anchor="b">
            <a:normAutofit/>
          </a:bodyPr>
          <a:lstStyle/>
          <a:p>
            <a:r>
              <a:rPr lang="en-US" sz="4400" b="1"/>
              <a:t>Official </a:t>
            </a:r>
            <a:br>
              <a:rPr lang="en-US" sz="4400" b="1"/>
            </a:br>
            <a:r>
              <a:rPr lang="en-US" sz="4000" b="1"/>
              <a:t>Sample Ballot</a:t>
            </a:r>
          </a:p>
        </p:txBody>
      </p:sp>
      <p:sp>
        <p:nvSpPr>
          <p:cNvPr id="31" name="Rectangle 30">
            <a:extLst>
              <a:ext uri="{FF2B5EF4-FFF2-40B4-BE49-F238E27FC236}">
                <a16:creationId xmlns:a16="http://schemas.microsoft.com/office/drawing/2014/main" id="{3D59E22E-2E4E-400B-B6CD-86ED04367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DF036541-EFE7-332F-13C3-98C27BC14D08}"/>
              </a:ext>
            </a:extLst>
          </p:cNvPr>
          <p:cNvSpPr txBox="1"/>
          <p:nvPr/>
        </p:nvSpPr>
        <p:spPr>
          <a:xfrm>
            <a:off x="193524" y="4302180"/>
            <a:ext cx="28730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116D30"/>
                </a:solidFill>
                <a:latin typeface="Constantia"/>
              </a:rPr>
              <a:t>July 29, 2024</a:t>
            </a:r>
          </a:p>
        </p:txBody>
      </p:sp>
      <p:pic>
        <p:nvPicPr>
          <p:cNvPr id="8" name="Content Placeholder 7">
            <a:extLst>
              <a:ext uri="{FF2B5EF4-FFF2-40B4-BE49-F238E27FC236}">
                <a16:creationId xmlns:a16="http://schemas.microsoft.com/office/drawing/2014/main" id="{D3431812-7CE5-8ECD-AA01-DD3756CA0032}"/>
              </a:ext>
            </a:extLst>
          </p:cNvPr>
          <p:cNvPicPr>
            <a:picLocks noGrp="1" noChangeAspect="1"/>
          </p:cNvPicPr>
          <p:nvPr>
            <p:ph sz="half" idx="2"/>
          </p:nvPr>
        </p:nvPicPr>
        <p:blipFill>
          <a:blip r:embed="rId3"/>
          <a:stretch>
            <a:fillRect/>
          </a:stretch>
        </p:blipFill>
        <p:spPr>
          <a:xfrm>
            <a:off x="3450999" y="1088523"/>
            <a:ext cx="8618219" cy="4639845"/>
          </a:xfrm>
          <a:prstGeom prst="rect">
            <a:avLst/>
          </a:prstGeom>
          <a:ln>
            <a:noFill/>
          </a:ln>
          <a:effectLst>
            <a:softEdge rad="112500"/>
          </a:effectLst>
        </p:spPr>
      </p:pic>
    </p:spTree>
    <p:extLst>
      <p:ext uri="{BB962C8B-B14F-4D97-AF65-F5344CB8AC3E}">
        <p14:creationId xmlns:p14="http://schemas.microsoft.com/office/powerpoint/2010/main" val="4124199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A0BCB4-975C-FB5E-5A8B-39BA790D0F4D}"/>
              </a:ext>
            </a:extLst>
          </p:cNvPr>
          <p:cNvSpPr>
            <a:spLocks noGrp="1"/>
          </p:cNvSpPr>
          <p:nvPr>
            <p:ph type="title"/>
          </p:nvPr>
        </p:nvSpPr>
        <p:spPr/>
        <p:txBody>
          <a:bodyPr>
            <a:normAutofit/>
          </a:bodyPr>
          <a:lstStyle/>
          <a:p>
            <a:pPr algn="ctr"/>
            <a:r>
              <a:rPr lang="en-US" sz="2800"/>
              <a:t>Starting a Rally or Petition Drive at an OCPS School or OCPS Parking Lot</a:t>
            </a:r>
          </a:p>
        </p:txBody>
      </p:sp>
      <p:sp>
        <p:nvSpPr>
          <p:cNvPr id="7" name="Content Placeholder 6">
            <a:extLst>
              <a:ext uri="{FF2B5EF4-FFF2-40B4-BE49-F238E27FC236}">
                <a16:creationId xmlns:a16="http://schemas.microsoft.com/office/drawing/2014/main" id="{1E414A0C-19DA-1174-8D17-15FF0978A78E}"/>
              </a:ext>
            </a:extLst>
          </p:cNvPr>
          <p:cNvSpPr>
            <a:spLocks noGrp="1"/>
          </p:cNvSpPr>
          <p:nvPr>
            <p:ph idx="1"/>
          </p:nvPr>
        </p:nvSpPr>
        <p:spPr/>
        <p:txBody>
          <a:bodyPr>
            <a:normAutofit fontScale="92500" lnSpcReduction="10000"/>
          </a:bodyPr>
          <a:lstStyle/>
          <a:p>
            <a:pPr marL="0" indent="0">
              <a:buNone/>
            </a:pPr>
            <a:r>
              <a:rPr lang="en-US"/>
              <a:t>A candidate has advertised a rally and a possible petition drive on a weekend morning or during the summer when classes are not in session. The starting location for the rally has been advertised as an OCPS school or facility or OCPS parking lot. Is this permissible?</a:t>
            </a:r>
          </a:p>
          <a:p>
            <a:pPr marL="0" indent="0">
              <a:buNone/>
            </a:pPr>
            <a:endParaRPr lang="en-US"/>
          </a:p>
          <a:p>
            <a:pPr marL="0" indent="0">
              <a:buNone/>
            </a:pPr>
            <a:r>
              <a:rPr lang="en-US"/>
              <a:t>No.</a:t>
            </a:r>
          </a:p>
          <a:p>
            <a:pPr marL="0" indent="0">
              <a:buNone/>
            </a:pPr>
            <a:endParaRPr lang="en-US"/>
          </a:p>
          <a:p>
            <a:pPr marL="0" indent="0">
              <a:buNone/>
            </a:pPr>
            <a:r>
              <a:rPr lang="en-US" sz="2200" i="1"/>
              <a:t>(See detailed discussion to Question 12 in memorandum.)</a:t>
            </a:r>
            <a:endParaRPr lang="en-US" sz="2200"/>
          </a:p>
          <a:p>
            <a:pPr marL="0" indent="0">
              <a:buNone/>
            </a:pPr>
            <a:endParaRPr lang="en-US"/>
          </a:p>
          <a:p>
            <a:pPr marL="0" indent="0">
              <a:buNone/>
            </a:pPr>
            <a:r>
              <a:rPr lang="en-US"/>
              <a:t> </a:t>
            </a:r>
          </a:p>
        </p:txBody>
      </p:sp>
    </p:spTree>
    <p:extLst>
      <p:ext uri="{BB962C8B-B14F-4D97-AF65-F5344CB8AC3E}">
        <p14:creationId xmlns:p14="http://schemas.microsoft.com/office/powerpoint/2010/main" val="3763736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986D29-E0E3-D81A-F3F9-609AA05E6442}"/>
              </a:ext>
            </a:extLst>
          </p:cNvPr>
          <p:cNvSpPr>
            <a:spLocks noGrp="1"/>
          </p:cNvSpPr>
          <p:nvPr>
            <p:ph type="title"/>
          </p:nvPr>
        </p:nvSpPr>
        <p:spPr/>
        <p:txBody>
          <a:bodyPr>
            <a:normAutofit/>
          </a:bodyPr>
          <a:lstStyle/>
          <a:p>
            <a:pPr algn="ctr"/>
            <a:r>
              <a:rPr lang="en-US" sz="2800"/>
              <a:t>School Awareness Event at a School to Honor </a:t>
            </a:r>
            <a:br>
              <a:rPr lang="en-US" sz="2800"/>
            </a:br>
            <a:r>
              <a:rPr lang="en-US" sz="2800"/>
              <a:t>Certain Political Candidates</a:t>
            </a:r>
          </a:p>
        </p:txBody>
      </p:sp>
      <p:sp>
        <p:nvSpPr>
          <p:cNvPr id="5" name="Content Placeholder 4">
            <a:extLst>
              <a:ext uri="{FF2B5EF4-FFF2-40B4-BE49-F238E27FC236}">
                <a16:creationId xmlns:a16="http://schemas.microsoft.com/office/drawing/2014/main" id="{425C4C4D-0191-B5F0-1644-568EAE3B1515}"/>
              </a:ext>
            </a:extLst>
          </p:cNvPr>
          <p:cNvSpPr>
            <a:spLocks noGrp="1"/>
          </p:cNvSpPr>
          <p:nvPr>
            <p:ph idx="1"/>
          </p:nvPr>
        </p:nvSpPr>
        <p:spPr>
          <a:xfrm>
            <a:off x="838200" y="1690688"/>
            <a:ext cx="10515600" cy="4486275"/>
          </a:xfrm>
        </p:spPr>
        <p:txBody>
          <a:bodyPr>
            <a:normAutofit fontScale="55000" lnSpcReduction="20000"/>
          </a:bodyPr>
          <a:lstStyle/>
          <a:p>
            <a:pPr marL="0" indent="0">
              <a:buNone/>
            </a:pPr>
            <a:r>
              <a:rPr lang="en-US" sz="3600"/>
              <a:t>I would like to schedule a school awareness event at an OCPS school, such as a breakfast, to honor certain political candidates and invite members of my community. Must I invite all candidates running for office for that position?</a:t>
            </a:r>
          </a:p>
          <a:p>
            <a:pPr marL="0" indent="0">
              <a:buNone/>
            </a:pPr>
            <a:endParaRPr lang="en-US"/>
          </a:p>
          <a:p>
            <a:pPr marL="0" indent="0">
              <a:buNone/>
            </a:pPr>
            <a:r>
              <a:rPr lang="en-US" sz="3600"/>
              <a:t>Yes.</a:t>
            </a:r>
          </a:p>
          <a:p>
            <a:pPr marL="0" marR="15875" indent="0">
              <a:spcAft>
                <a:spcPts val="0"/>
              </a:spcAft>
              <a:buNone/>
            </a:pPr>
            <a:r>
              <a:rPr lang="en-US" sz="2900">
                <a:hlinkClick r:id="rId2"/>
              </a:rPr>
              <a:t>Board Policy KF – Public Use of School Board Facilities</a:t>
            </a:r>
            <a:r>
              <a:rPr lang="en-US" sz="2900"/>
              <a:t> does allow for such events so long as the following guidelines are strictly adhered to:</a:t>
            </a:r>
          </a:p>
          <a:p>
            <a:pPr marL="914400" marR="15875" lvl="2" indent="-457200">
              <a:spcBef>
                <a:spcPts val="1000"/>
              </a:spcBef>
              <a:buFont typeface="Wingdings" panose="05000000000000000000" pitchFamily="2" charset="2"/>
              <a:buChar char="ü"/>
            </a:pPr>
            <a:r>
              <a:rPr lang="en-US" sz="2500" b="1"/>
              <a:t>Sponsorship</a:t>
            </a:r>
            <a:r>
              <a:rPr lang="en-US" sz="2500"/>
              <a:t> is by an organization having an official affiliation with the school or school district (such as a PTA, SAC, or a Foundation).</a:t>
            </a:r>
          </a:p>
          <a:p>
            <a:pPr marL="914400" marR="15875" lvl="2" indent="-457200">
              <a:spcBef>
                <a:spcPts val="1000"/>
              </a:spcBef>
              <a:buFont typeface="Wingdings" panose="05000000000000000000" pitchFamily="2" charset="2"/>
              <a:buChar char="ü"/>
            </a:pPr>
            <a:r>
              <a:rPr lang="en-US" sz="2500"/>
              <a:t>An invitation, in writing, is extended to </a:t>
            </a:r>
            <a:r>
              <a:rPr lang="en-US" sz="2500" b="1"/>
              <a:t>all announced candidates </a:t>
            </a:r>
            <a:r>
              <a:rPr lang="en-US" sz="2500"/>
              <a:t>for the specific office. If qualifying has not yet occurred, consult the Supervisor of Elections’ website to determine which individuals have filed paperwork and intend to run. </a:t>
            </a:r>
          </a:p>
          <a:p>
            <a:pPr marL="914400" marR="15875" lvl="2" indent="-457200">
              <a:spcBef>
                <a:spcPts val="1000"/>
              </a:spcBef>
              <a:buFont typeface="Wingdings" panose="05000000000000000000" pitchFamily="2" charset="2"/>
              <a:buChar char="ü"/>
            </a:pPr>
            <a:r>
              <a:rPr lang="en-US" sz="2500"/>
              <a:t>The </a:t>
            </a:r>
            <a:r>
              <a:rPr lang="en-US" sz="2500" b="1"/>
              <a:t>time </a:t>
            </a:r>
            <a:r>
              <a:rPr lang="en-US" sz="2500"/>
              <a:t>allotted for presentations is the same for each candidate and no preferential treatment is afforded to any candidate in any way.</a:t>
            </a:r>
          </a:p>
          <a:p>
            <a:pPr marL="0" marR="15875" indent="0">
              <a:spcAft>
                <a:spcPts val="0"/>
              </a:spcAft>
              <a:buNone/>
            </a:pPr>
            <a:endParaRPr lang="en-US" sz="2200"/>
          </a:p>
          <a:p>
            <a:pPr marL="0" marR="15875" indent="0">
              <a:spcAft>
                <a:spcPts val="0"/>
              </a:spcAft>
              <a:buNone/>
            </a:pPr>
            <a:r>
              <a:rPr lang="en-US" sz="2900"/>
              <a:t>Do note that, in this limited forum, campaign materials MAY be distributed at these events but SHALL be confined to the immediate area in which the forum is being conducted. The decision to provide materials is discretionary on the part of the event organizers and is not required.</a:t>
            </a:r>
            <a:endParaRPr lang="en-US"/>
          </a:p>
          <a:p>
            <a:endParaRPr lang="en-US"/>
          </a:p>
        </p:txBody>
      </p:sp>
    </p:spTree>
    <p:extLst>
      <p:ext uri="{BB962C8B-B14F-4D97-AF65-F5344CB8AC3E}">
        <p14:creationId xmlns:p14="http://schemas.microsoft.com/office/powerpoint/2010/main" val="8209604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3E3D-182A-0D20-C25C-AEF8A8443354}"/>
              </a:ext>
            </a:extLst>
          </p:cNvPr>
          <p:cNvSpPr>
            <a:spLocks noGrp="1"/>
          </p:cNvSpPr>
          <p:nvPr>
            <p:ph type="title"/>
          </p:nvPr>
        </p:nvSpPr>
        <p:spPr/>
        <p:txBody>
          <a:bodyPr>
            <a:normAutofit/>
          </a:bodyPr>
          <a:lstStyle/>
          <a:p>
            <a:pPr algn="ctr"/>
            <a:r>
              <a:rPr lang="en-US" sz="2800"/>
              <a:t>Election Day Restrictions on Political Activity on OCPS Property</a:t>
            </a:r>
          </a:p>
        </p:txBody>
      </p:sp>
      <p:sp>
        <p:nvSpPr>
          <p:cNvPr id="3" name="Content Placeholder 2">
            <a:extLst>
              <a:ext uri="{FF2B5EF4-FFF2-40B4-BE49-F238E27FC236}">
                <a16:creationId xmlns:a16="http://schemas.microsoft.com/office/drawing/2014/main" id="{6EC8E15F-6EFD-823A-FBFE-2B92EF2EAEDC}"/>
              </a:ext>
            </a:extLst>
          </p:cNvPr>
          <p:cNvSpPr>
            <a:spLocks noGrp="1"/>
          </p:cNvSpPr>
          <p:nvPr>
            <p:ph idx="1"/>
          </p:nvPr>
        </p:nvSpPr>
        <p:spPr/>
        <p:txBody>
          <a:bodyPr/>
          <a:lstStyle/>
          <a:p>
            <a:pPr marL="0" indent="0">
              <a:buNone/>
            </a:pPr>
            <a:r>
              <a:rPr lang="en-US"/>
              <a:t>An OCPS school has been selected as a polling place. Do the restrictions on political activity in Board Policy KF – Public Use of School Board Facilities apply on Election Day?</a:t>
            </a:r>
          </a:p>
          <a:p>
            <a:pPr marL="0" indent="0">
              <a:buNone/>
            </a:pPr>
            <a:endParaRPr lang="en-US"/>
          </a:p>
          <a:p>
            <a:pPr marL="0" indent="0">
              <a:buNone/>
            </a:pPr>
            <a:r>
              <a:rPr lang="en-US"/>
              <a:t>No.</a:t>
            </a:r>
          </a:p>
          <a:p>
            <a:pPr marL="0" indent="0">
              <a:buNone/>
            </a:pPr>
            <a:endParaRPr lang="en-US"/>
          </a:p>
          <a:p>
            <a:pPr marL="0" indent="0">
              <a:buNone/>
            </a:pPr>
            <a:r>
              <a:rPr lang="en-US" sz="2000" i="1"/>
              <a:t>(See detailed discussion to Question 14 in memorandum.)</a:t>
            </a:r>
            <a:endParaRPr lang="en-US" sz="2000"/>
          </a:p>
          <a:p>
            <a:pPr marL="0" indent="0">
              <a:buNone/>
            </a:pPr>
            <a:endParaRPr lang="en-US"/>
          </a:p>
        </p:txBody>
      </p:sp>
    </p:spTree>
    <p:extLst>
      <p:ext uri="{BB962C8B-B14F-4D97-AF65-F5344CB8AC3E}">
        <p14:creationId xmlns:p14="http://schemas.microsoft.com/office/powerpoint/2010/main" val="2883906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4192-15E8-7E89-2855-B0A88D994578}"/>
              </a:ext>
            </a:extLst>
          </p:cNvPr>
          <p:cNvSpPr>
            <a:spLocks noGrp="1"/>
          </p:cNvSpPr>
          <p:nvPr>
            <p:ph type="title"/>
          </p:nvPr>
        </p:nvSpPr>
        <p:spPr/>
        <p:txBody>
          <a:bodyPr>
            <a:normAutofit/>
          </a:bodyPr>
          <a:lstStyle/>
          <a:p>
            <a:pPr algn="ctr"/>
            <a:r>
              <a:rPr lang="en-US" sz="2800"/>
              <a:t>Active or Passive Distribution of Political Materials on OCPS Property on Election Day</a:t>
            </a:r>
          </a:p>
        </p:txBody>
      </p:sp>
      <p:sp>
        <p:nvSpPr>
          <p:cNvPr id="3" name="Content Placeholder 2">
            <a:extLst>
              <a:ext uri="{FF2B5EF4-FFF2-40B4-BE49-F238E27FC236}">
                <a16:creationId xmlns:a16="http://schemas.microsoft.com/office/drawing/2014/main" id="{42AC16F4-3BFA-999A-4BF4-51D5A2AC108A}"/>
              </a:ext>
            </a:extLst>
          </p:cNvPr>
          <p:cNvSpPr>
            <a:spLocks noGrp="1"/>
          </p:cNvSpPr>
          <p:nvPr>
            <p:ph idx="1"/>
          </p:nvPr>
        </p:nvSpPr>
        <p:spPr/>
        <p:txBody>
          <a:bodyPr>
            <a:normAutofit lnSpcReduction="10000"/>
          </a:bodyPr>
          <a:lstStyle/>
          <a:p>
            <a:pPr marL="0" indent="0">
              <a:buNone/>
            </a:pPr>
            <a:r>
              <a:rPr lang="en-US"/>
              <a:t>An OCPS school has been selected as a polling place. Do the active or passive distribution of political materials apply pursuant to Board Policy KHC – Distribution/Posting of Promotional Materials on Election Day? </a:t>
            </a:r>
          </a:p>
          <a:p>
            <a:pPr marL="0" indent="0">
              <a:buNone/>
            </a:pPr>
            <a:endParaRPr lang="en-US"/>
          </a:p>
          <a:p>
            <a:pPr marL="0" indent="0">
              <a:buNone/>
            </a:pPr>
            <a:r>
              <a:rPr lang="en-US"/>
              <a:t>No. The selection of an OCPS school or facility as a polling place also requires that a safe election zone be established no closer than 150 feet to the entrance of the polling place under Section 102.031, Florida Statutes. Typically, this area is well marked by the Supervisor of Elections’ Office and any solicitation or petition gathering or handing of political materials is restricted to the area identified by the Supervisor of Elections’ Office.  </a:t>
            </a:r>
          </a:p>
        </p:txBody>
      </p:sp>
    </p:spTree>
    <p:extLst>
      <p:ext uri="{BB962C8B-B14F-4D97-AF65-F5344CB8AC3E}">
        <p14:creationId xmlns:p14="http://schemas.microsoft.com/office/powerpoint/2010/main" val="1898906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CC80-6B40-FAAB-86EB-945C581FA150}"/>
              </a:ext>
            </a:extLst>
          </p:cNvPr>
          <p:cNvSpPr>
            <a:spLocks noGrp="1"/>
          </p:cNvSpPr>
          <p:nvPr>
            <p:ph type="title"/>
          </p:nvPr>
        </p:nvSpPr>
        <p:spPr/>
        <p:txBody>
          <a:bodyPr>
            <a:normAutofit/>
          </a:bodyPr>
          <a:lstStyle/>
          <a:p>
            <a:pPr algn="ctr"/>
            <a:r>
              <a:rPr lang="en-US" sz="2800"/>
              <a:t>Bonus: OCPS Employees Wearing </a:t>
            </a:r>
            <a:br>
              <a:rPr lang="en-US" sz="2800"/>
            </a:br>
            <a:r>
              <a:rPr lang="en-US" sz="2800"/>
              <a:t>Campaign T-Shirts on OCPS Property</a:t>
            </a:r>
          </a:p>
        </p:txBody>
      </p:sp>
      <p:sp>
        <p:nvSpPr>
          <p:cNvPr id="3" name="Content Placeholder 2">
            <a:extLst>
              <a:ext uri="{FF2B5EF4-FFF2-40B4-BE49-F238E27FC236}">
                <a16:creationId xmlns:a16="http://schemas.microsoft.com/office/drawing/2014/main" id="{B351376B-5A69-125D-4E59-F3BBDE34DD47}"/>
              </a:ext>
            </a:extLst>
          </p:cNvPr>
          <p:cNvSpPr>
            <a:spLocks noGrp="1"/>
          </p:cNvSpPr>
          <p:nvPr>
            <p:ph idx="1"/>
          </p:nvPr>
        </p:nvSpPr>
        <p:spPr/>
        <p:txBody>
          <a:bodyPr>
            <a:normAutofit fontScale="92500"/>
          </a:bodyPr>
          <a:lstStyle/>
          <a:p>
            <a:pPr marL="0" indent="0">
              <a:buNone/>
            </a:pPr>
            <a:r>
              <a:rPr lang="en-US"/>
              <a:t>Can an OCPS employee proudly support a candidate or issue of his/her choice by wearing a campaign t-shirt?</a:t>
            </a:r>
          </a:p>
          <a:p>
            <a:pPr marL="0" indent="0">
              <a:buNone/>
            </a:pPr>
            <a:endParaRPr lang="en-US"/>
          </a:p>
          <a:p>
            <a:pPr marL="0" indent="0">
              <a:buNone/>
            </a:pPr>
            <a:r>
              <a:rPr lang="en-US"/>
              <a:t>Yes, but only if the OCPS employee is NOT wearing such campaign clothing during the school day or while the employee is officially “on the clock” on behalf of OCPS. Pursuant to Board Policy GBI – Political Activities of Staff, OCPS employees may not “engage in passive political expressions, including but not limited to wearing a lapel pin, campaign button, hat, or political advertising on items of clothing.” However, after hours expressions are permissive. Similarly, Board Policy GBI prohibits the display of “any political advertising or signage on OCPS owned vehicles.”  </a:t>
            </a:r>
          </a:p>
        </p:txBody>
      </p:sp>
    </p:spTree>
    <p:extLst>
      <p:ext uri="{BB962C8B-B14F-4D97-AF65-F5344CB8AC3E}">
        <p14:creationId xmlns:p14="http://schemas.microsoft.com/office/powerpoint/2010/main" val="9350206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1BFD-9E32-0A36-716B-74F90F14F87E}"/>
              </a:ext>
            </a:extLst>
          </p:cNvPr>
          <p:cNvSpPr>
            <a:spLocks noGrp="1"/>
          </p:cNvSpPr>
          <p:nvPr>
            <p:ph type="title"/>
          </p:nvPr>
        </p:nvSpPr>
        <p:spPr/>
        <p:txBody>
          <a:bodyPr>
            <a:normAutofit/>
          </a:bodyPr>
          <a:lstStyle/>
          <a:p>
            <a:pPr algn="ctr"/>
            <a:r>
              <a:rPr lang="en-US" sz="2800"/>
              <a:t>Questions</a:t>
            </a:r>
          </a:p>
        </p:txBody>
      </p:sp>
      <p:sp>
        <p:nvSpPr>
          <p:cNvPr id="3" name="Content Placeholder 2">
            <a:extLst>
              <a:ext uri="{FF2B5EF4-FFF2-40B4-BE49-F238E27FC236}">
                <a16:creationId xmlns:a16="http://schemas.microsoft.com/office/drawing/2014/main" id="{92F3C9ED-860B-4306-A732-3F5D6E00AE02}"/>
              </a:ext>
            </a:extLst>
          </p:cNvPr>
          <p:cNvSpPr>
            <a:spLocks noGrp="1"/>
          </p:cNvSpPr>
          <p:nvPr>
            <p:ph idx="1"/>
          </p:nvPr>
        </p:nvSpPr>
        <p:spPr/>
        <p:txBody>
          <a:bodyPr>
            <a:normAutofit/>
          </a:bodyPr>
          <a:lstStyle/>
          <a:p>
            <a:pPr marL="0" indent="0">
              <a:buNone/>
            </a:pPr>
            <a:endParaRPr lang="en-US"/>
          </a:p>
          <a:p>
            <a:pPr marL="0" indent="0">
              <a:buNone/>
            </a:pPr>
            <a:r>
              <a:rPr lang="en-US"/>
              <a:t>Should you have any further questions regarding any of these issues or any other election matters as they pertain to OCPS property, please do not hesitate to contact me directly at (407) 317-3411 or email me at </a:t>
            </a:r>
            <a:r>
              <a:rPr lang="en-US" u="sng">
                <a:hlinkClick r:id="rId2"/>
              </a:rPr>
              <a:t>amy.envall@ocps.net</a:t>
            </a:r>
            <a:r>
              <a:rPr lang="en-US"/>
              <a:t>. </a:t>
            </a:r>
          </a:p>
          <a:p>
            <a:pPr marL="0" indent="0">
              <a:buNone/>
            </a:pPr>
            <a:endParaRPr lang="en-US"/>
          </a:p>
          <a:p>
            <a:pPr marL="0" indent="0">
              <a:buNone/>
            </a:pPr>
            <a:r>
              <a:rPr lang="en-US"/>
              <a:t>*Please indicate if the matter is time sensitive as is usually the case with elections issues.</a:t>
            </a:r>
          </a:p>
        </p:txBody>
      </p:sp>
    </p:spTree>
    <p:extLst>
      <p:ext uri="{BB962C8B-B14F-4D97-AF65-F5344CB8AC3E}">
        <p14:creationId xmlns:p14="http://schemas.microsoft.com/office/powerpoint/2010/main" val="42227496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648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488E6146-1C0A-4739-84A4-CE454A7B2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bble sheet test paper and pencil">
            <a:extLst>
              <a:ext uri="{FF2B5EF4-FFF2-40B4-BE49-F238E27FC236}">
                <a16:creationId xmlns:a16="http://schemas.microsoft.com/office/drawing/2014/main" id="{B76E0F82-EB8D-B039-5FAA-A919C297C160}"/>
              </a:ext>
            </a:extLst>
          </p:cNvPr>
          <p:cNvPicPr>
            <a:picLocks noChangeAspect="1"/>
          </p:cNvPicPr>
          <p:nvPr/>
        </p:nvPicPr>
        <p:blipFill>
          <a:blip r:embed="rId2"/>
          <a:srcRect t="5252" b="8209"/>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56DB519C-E7E6-4ED7-8440-9702C7004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6" y="4367639"/>
            <a:ext cx="8129873" cy="1852186"/>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4C026D0A-E555-C040-B44E-9E88E0291EF6}"/>
              </a:ext>
            </a:extLst>
          </p:cNvPr>
          <p:cNvSpPr txBox="1"/>
          <p:nvPr/>
        </p:nvSpPr>
        <p:spPr>
          <a:xfrm>
            <a:off x="4479791" y="4530145"/>
            <a:ext cx="7151914" cy="106569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400" spc="-100">
                <a:solidFill>
                  <a:srgbClr val="FFFFFF"/>
                </a:solidFill>
                <a:latin typeface="+mj-lt"/>
                <a:ea typeface="+mj-ea"/>
                <a:cs typeface="+mj-cs"/>
              </a:rPr>
              <a:t>Election Day: Polling Places and Libraries</a:t>
            </a:r>
          </a:p>
        </p:txBody>
      </p:sp>
    </p:spTree>
    <p:extLst>
      <p:ext uri="{BB962C8B-B14F-4D97-AF65-F5344CB8AC3E}">
        <p14:creationId xmlns:p14="http://schemas.microsoft.com/office/powerpoint/2010/main" val="93395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mputer screen with a vote website&#10;&#10;Description automatically generated">
            <a:extLst>
              <a:ext uri="{FF2B5EF4-FFF2-40B4-BE49-F238E27FC236}">
                <a16:creationId xmlns:a16="http://schemas.microsoft.com/office/drawing/2014/main" id="{8C7144EF-C95B-04A0-3B94-071C17BA508F}"/>
              </a:ext>
            </a:extLst>
          </p:cNvPr>
          <p:cNvPicPr>
            <a:picLocks noChangeAspect="1"/>
          </p:cNvPicPr>
          <p:nvPr/>
        </p:nvPicPr>
        <p:blipFill rotWithShape="1">
          <a:blip r:embed="rId2"/>
          <a:srcRect/>
          <a:stretch/>
        </p:blipFill>
        <p:spPr>
          <a:xfrm>
            <a:off x="27729" y="10"/>
            <a:ext cx="12191980" cy="6857990"/>
          </a:xfrm>
          <a:prstGeom prst="rect">
            <a:avLst/>
          </a:prstGeom>
        </p:spPr>
      </p:pic>
      <p:pic>
        <p:nvPicPr>
          <p:cNvPr id="4" name="Picture 3">
            <a:extLst>
              <a:ext uri="{FF2B5EF4-FFF2-40B4-BE49-F238E27FC236}">
                <a16:creationId xmlns:a16="http://schemas.microsoft.com/office/drawing/2014/main" id="{2C87E771-D614-1412-E60C-394277AF62AF}"/>
              </a:ext>
            </a:extLst>
          </p:cNvPr>
          <p:cNvPicPr>
            <a:picLocks noChangeAspect="1"/>
          </p:cNvPicPr>
          <p:nvPr/>
        </p:nvPicPr>
        <p:blipFill>
          <a:blip r:embed="rId3"/>
          <a:stretch>
            <a:fillRect/>
          </a:stretch>
        </p:blipFill>
        <p:spPr>
          <a:xfrm>
            <a:off x="4266001" y="1294409"/>
            <a:ext cx="7160910" cy="4334495"/>
          </a:xfrm>
          <a:prstGeom prst="rect">
            <a:avLst/>
          </a:prstGeom>
        </p:spPr>
      </p:pic>
    </p:spTree>
    <p:extLst>
      <p:ext uri="{BB962C8B-B14F-4D97-AF65-F5344CB8AC3E}">
        <p14:creationId xmlns:p14="http://schemas.microsoft.com/office/powerpoint/2010/main" val="3696572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6A164F-6A63-99D9-EE8E-B3DD509B2A4F}"/>
              </a:ext>
            </a:extLst>
          </p:cNvPr>
          <p:cNvSpPr/>
          <p:nvPr/>
        </p:nvSpPr>
        <p:spPr>
          <a:xfrm>
            <a:off x="0" y="447774"/>
            <a:ext cx="4760536" cy="59624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extBox 7">
            <a:extLst>
              <a:ext uri="{FF2B5EF4-FFF2-40B4-BE49-F238E27FC236}">
                <a16:creationId xmlns:a16="http://schemas.microsoft.com/office/drawing/2014/main" id="{306717EB-9FD3-88FD-6720-1F731B7DB987}"/>
              </a:ext>
            </a:extLst>
          </p:cNvPr>
          <p:cNvGraphicFramePr/>
          <p:nvPr>
            <p:extLst>
              <p:ext uri="{D42A27DB-BD31-4B8C-83A1-F6EECF244321}">
                <p14:modId xmlns:p14="http://schemas.microsoft.com/office/powerpoint/2010/main" val="3440872521"/>
              </p:ext>
            </p:extLst>
          </p:nvPr>
        </p:nvGraphicFramePr>
        <p:xfrm>
          <a:off x="5472015" y="936606"/>
          <a:ext cx="6497481" cy="4674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84E5ED4-D1D6-6360-0344-AFE91985EC0E}"/>
              </a:ext>
            </a:extLst>
          </p:cNvPr>
          <p:cNvSpPr/>
          <p:nvPr/>
        </p:nvSpPr>
        <p:spPr>
          <a:xfrm>
            <a:off x="0" y="1456890"/>
            <a:ext cx="4637988" cy="3416320"/>
          </a:xfrm>
          <a:prstGeom prst="rect">
            <a:avLst/>
          </a:prstGeom>
          <a:noFill/>
          <a:ln>
            <a:noFill/>
          </a:ln>
        </p:spPr>
        <p:txBody>
          <a:bodyPr wrap="square" lIns="91440" tIns="45720" rIns="91440" bIns="45720">
            <a:spAutoFit/>
          </a:bodyPr>
          <a:lstStyle/>
          <a:p>
            <a:pPr algn="ctr"/>
            <a:r>
              <a:rPr lang="en-US" sz="5400" b="1">
                <a:ln w="10160">
                  <a:noFill/>
                  <a:prstDash val="solid"/>
                </a:ln>
                <a:solidFill>
                  <a:srgbClr val="002060"/>
                </a:solidFill>
                <a:effectLst>
                  <a:outerShdw blurRad="38100" dist="22860" dir="5400000" algn="tl" rotWithShape="0">
                    <a:srgbClr val="000000">
                      <a:alpha val="30000"/>
                    </a:srgbClr>
                  </a:outerShdw>
                </a:effectLst>
                <a:latin typeface="Aptos Black" panose="020B0004020202020204" pitchFamily="34" charset="0"/>
              </a:rPr>
              <a:t>Orange County SOE:</a:t>
            </a:r>
          </a:p>
          <a:p>
            <a:pPr algn="ctr"/>
            <a:r>
              <a:rPr lang="en-US" sz="5400" b="1">
                <a:ln w="10160">
                  <a:noFill/>
                  <a:prstDash val="solid"/>
                </a:ln>
                <a:solidFill>
                  <a:srgbClr val="002060"/>
                </a:solidFill>
                <a:effectLst>
                  <a:outerShdw blurRad="38100" dist="22860" dir="5400000" algn="tl" rotWithShape="0">
                    <a:srgbClr val="000000">
                      <a:alpha val="30000"/>
                    </a:srgbClr>
                  </a:outerShdw>
                </a:effectLst>
                <a:latin typeface="Aptos Black" panose="020B0004020202020204" pitchFamily="34" charset="0"/>
              </a:rPr>
              <a:t>Mapping Products</a:t>
            </a:r>
          </a:p>
        </p:txBody>
      </p:sp>
    </p:spTree>
    <p:extLst>
      <p:ext uri="{BB962C8B-B14F-4D97-AF65-F5344CB8AC3E}">
        <p14:creationId xmlns:p14="http://schemas.microsoft.com/office/powerpoint/2010/main" val="181276290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7" name="Rectangle 26">
            <a:extLst>
              <a:ext uri="{FF2B5EF4-FFF2-40B4-BE49-F238E27FC236}">
                <a16:creationId xmlns:a16="http://schemas.microsoft.com/office/drawing/2014/main" id="{2933738F-F83C-4B87-B2FE-47C89029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BF0EFF-1CF1-4170-85D9-F374F80C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8796528-F535-26AF-DAF5-5EBB9E5CD57A}"/>
              </a:ext>
            </a:extLst>
          </p:cNvPr>
          <p:cNvSpPr>
            <a:spLocks noGrp="1"/>
          </p:cNvSpPr>
          <p:nvPr>
            <p:ph type="title"/>
          </p:nvPr>
        </p:nvSpPr>
        <p:spPr>
          <a:xfrm>
            <a:off x="35063" y="1086891"/>
            <a:ext cx="3592670" cy="2944463"/>
          </a:xfrm>
        </p:spPr>
        <p:txBody>
          <a:bodyPr vert="horz" lIns="91440" tIns="45720" rIns="91440" bIns="45720" rtlCol="0" anchor="b">
            <a:normAutofit/>
          </a:bodyPr>
          <a:lstStyle/>
          <a:p>
            <a:r>
              <a:rPr lang="en-US" sz="4400" b="1"/>
              <a:t>Official </a:t>
            </a:r>
            <a:br>
              <a:rPr lang="en-US" sz="4400" b="1"/>
            </a:br>
            <a:r>
              <a:rPr lang="en-US" sz="4000" b="1"/>
              <a:t>Sample Ballot</a:t>
            </a:r>
          </a:p>
        </p:txBody>
      </p:sp>
      <p:sp>
        <p:nvSpPr>
          <p:cNvPr id="31" name="Rectangle 30">
            <a:extLst>
              <a:ext uri="{FF2B5EF4-FFF2-40B4-BE49-F238E27FC236}">
                <a16:creationId xmlns:a16="http://schemas.microsoft.com/office/drawing/2014/main" id="{3D59E22E-2E4E-400B-B6CD-86ED04367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calendar with green and white squares&#10;&#10;Description automatically generated">
            <a:extLst>
              <a:ext uri="{FF2B5EF4-FFF2-40B4-BE49-F238E27FC236}">
                <a16:creationId xmlns:a16="http://schemas.microsoft.com/office/drawing/2014/main" id="{4C02A854-BFEE-74E2-58E2-B200AD039A11}"/>
              </a:ext>
            </a:extLst>
          </p:cNvPr>
          <p:cNvPicPr>
            <a:picLocks noChangeAspect="1"/>
          </p:cNvPicPr>
          <p:nvPr/>
        </p:nvPicPr>
        <p:blipFill>
          <a:blip r:embed="rId3"/>
          <a:stretch>
            <a:fillRect/>
          </a:stretch>
        </p:blipFill>
        <p:spPr>
          <a:xfrm>
            <a:off x="3795191" y="754041"/>
            <a:ext cx="7419975" cy="1466850"/>
          </a:xfrm>
          <a:prstGeom prst="rect">
            <a:avLst/>
          </a:prstGeom>
          <a:ln>
            <a:noFill/>
          </a:ln>
          <a:effectLst>
            <a:softEdge rad="112500"/>
          </a:effectLst>
        </p:spPr>
      </p:pic>
      <p:pic>
        <p:nvPicPr>
          <p:cNvPr id="8" name="Picture 7">
            <a:extLst>
              <a:ext uri="{FF2B5EF4-FFF2-40B4-BE49-F238E27FC236}">
                <a16:creationId xmlns:a16="http://schemas.microsoft.com/office/drawing/2014/main" id="{27438ACF-8D54-A8E3-E5C4-43627946BA2E}"/>
              </a:ext>
            </a:extLst>
          </p:cNvPr>
          <p:cNvPicPr>
            <a:picLocks noChangeAspect="1"/>
          </p:cNvPicPr>
          <p:nvPr/>
        </p:nvPicPr>
        <p:blipFill>
          <a:blip r:embed="rId4"/>
          <a:stretch>
            <a:fillRect/>
          </a:stretch>
        </p:blipFill>
        <p:spPr>
          <a:xfrm>
            <a:off x="3793364" y="2354437"/>
            <a:ext cx="7429500" cy="2828925"/>
          </a:xfrm>
          <a:prstGeom prst="rect">
            <a:avLst/>
          </a:prstGeom>
          <a:ln>
            <a:noFill/>
          </a:ln>
          <a:effectLst>
            <a:softEdge rad="112500"/>
          </a:effectLst>
        </p:spPr>
      </p:pic>
      <p:pic>
        <p:nvPicPr>
          <p:cNvPr id="11" name="Picture 10" descr="A close-up of a white background&#10;&#10;Description automatically generated">
            <a:extLst>
              <a:ext uri="{FF2B5EF4-FFF2-40B4-BE49-F238E27FC236}">
                <a16:creationId xmlns:a16="http://schemas.microsoft.com/office/drawing/2014/main" id="{3E8B2B24-CA50-BD6D-0F66-79D69F86D739}"/>
              </a:ext>
            </a:extLst>
          </p:cNvPr>
          <p:cNvPicPr>
            <a:picLocks noChangeAspect="1"/>
          </p:cNvPicPr>
          <p:nvPr/>
        </p:nvPicPr>
        <p:blipFill>
          <a:blip r:embed="rId5"/>
          <a:stretch>
            <a:fillRect/>
          </a:stretch>
        </p:blipFill>
        <p:spPr>
          <a:xfrm>
            <a:off x="3629025" y="5291137"/>
            <a:ext cx="8017669" cy="1121569"/>
          </a:xfrm>
          <a:prstGeom prst="rect">
            <a:avLst/>
          </a:prstGeom>
          <a:ln>
            <a:noFill/>
          </a:ln>
          <a:effectLst>
            <a:softEdge rad="112500"/>
          </a:effectLst>
        </p:spPr>
      </p:pic>
    </p:spTree>
    <p:extLst>
      <p:ext uri="{BB962C8B-B14F-4D97-AF65-F5344CB8AC3E}">
        <p14:creationId xmlns:p14="http://schemas.microsoft.com/office/powerpoint/2010/main" val="2296098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AFF59D69-0BED-973E-D9D8-B147227861DD}"/>
              </a:ext>
            </a:extLst>
          </p:cNvPr>
          <p:cNvSpPr txBox="1"/>
          <p:nvPr/>
        </p:nvSpPr>
        <p:spPr>
          <a:xfrm>
            <a:off x="638068" y="5513345"/>
            <a:ext cx="10908667" cy="10214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10000"/>
          </a:bodyPr>
          <a:lstStyle/>
          <a:p>
            <a:pPr algn="ctr" defTabSz="914400">
              <a:lnSpc>
                <a:spcPct val="90000"/>
              </a:lnSpc>
              <a:spcBef>
                <a:spcPct val="0"/>
              </a:spcBef>
              <a:spcAft>
                <a:spcPts val="600"/>
              </a:spcAft>
            </a:pPr>
            <a:r>
              <a:rPr lang="en-US" sz="5400" b="1" spc="-60">
                <a:solidFill>
                  <a:schemeClr val="bg1"/>
                </a:solidFill>
                <a:latin typeface="Aptos Black" panose="020B0004020202020204" pitchFamily="34" charset="0"/>
                <a:ea typeface="+mj-ea"/>
                <a:cs typeface="+mj-cs"/>
              </a:rPr>
              <a:t>Precinct Structure Example: 201xxxx</a:t>
            </a:r>
          </a:p>
        </p:txBody>
      </p:sp>
      <p:sp>
        <p:nvSpPr>
          <p:cNvPr id="22" name="Rectangle 21">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AE064C53-5FC9-C461-C3F5-BD8375EB81A5}"/>
              </a:ext>
            </a:extLst>
          </p:cNvPr>
          <p:cNvSpPr/>
          <p:nvPr/>
        </p:nvSpPr>
        <p:spPr>
          <a:xfrm>
            <a:off x="1168400" y="483134"/>
            <a:ext cx="9855200" cy="2655482"/>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7517A2-4F7F-B7B3-A6DC-76DE58BDA0D9}"/>
              </a:ext>
            </a:extLst>
          </p:cNvPr>
          <p:cNvSpPr txBox="1"/>
          <p:nvPr/>
        </p:nvSpPr>
        <p:spPr>
          <a:xfrm>
            <a:off x="1330425" y="539903"/>
            <a:ext cx="9523951"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356616">
              <a:spcAft>
                <a:spcPts val="600"/>
              </a:spcAft>
            </a:pPr>
            <a:r>
              <a:rPr lang="en-US" kern="1200">
                <a:solidFill>
                  <a:schemeClr val="tx1"/>
                </a:solidFill>
                <a:latin typeface="Aptos Black" panose="020B0004020202020204" pitchFamily="34" charset="0"/>
              </a:rPr>
              <a:t>First Three Digits: 201XXX – County Precinct with a singular polling place​ </a:t>
            </a:r>
          </a:p>
          <a:p>
            <a:pPr algn="ctr" defTabSz="356616">
              <a:spcAft>
                <a:spcPts val="600"/>
              </a:spcAft>
            </a:pPr>
            <a:r>
              <a:rPr lang="en-US" kern="1200">
                <a:solidFill>
                  <a:schemeClr val="tx1"/>
                </a:solidFill>
                <a:latin typeface="Aptos Black" panose="020B0004020202020204" pitchFamily="34" charset="0"/>
              </a:rPr>
              <a:t>(First digit is County Commission District – EXCEPT 9)​</a:t>
            </a:r>
          </a:p>
          <a:p>
            <a:pPr algn="ctr" defTabSz="356616">
              <a:spcAft>
                <a:spcPts val="600"/>
              </a:spcAft>
            </a:pPr>
            <a:endParaRPr lang="en-US" kern="1200">
              <a:solidFill>
                <a:schemeClr val="tx1"/>
              </a:solidFill>
              <a:latin typeface="Aptos Black" panose="020B0004020202020204" pitchFamily="34" charset="0"/>
            </a:endParaRPr>
          </a:p>
          <a:p>
            <a:pPr algn="ctr" defTabSz="356616">
              <a:spcAft>
                <a:spcPts val="600"/>
              </a:spcAft>
            </a:pPr>
            <a:r>
              <a:rPr lang="en-US" kern="1200">
                <a:solidFill>
                  <a:schemeClr val="tx1"/>
                </a:solidFill>
                <a:latin typeface="Aptos Black" panose="020B0004020202020204" pitchFamily="34" charset="0"/>
              </a:rPr>
              <a:t>*900 series Precincts created to accommodate U.S. Congressional Plan P000C0109​</a:t>
            </a:r>
            <a:br>
              <a:rPr lang="en-US" kern="1200">
                <a:solidFill>
                  <a:schemeClr val="tx1"/>
                </a:solidFill>
                <a:latin typeface="Aptos Black" panose="020B0004020202020204" pitchFamily="34" charset="0"/>
              </a:rPr>
            </a:br>
            <a:r>
              <a:rPr lang="en-US" kern="1200">
                <a:solidFill>
                  <a:schemeClr val="tx1"/>
                </a:solidFill>
                <a:latin typeface="Aptos Black" panose="020B0004020202020204" pitchFamily="34" charset="0"/>
              </a:rPr>
              <a:t>​</a:t>
            </a:r>
            <a:br>
              <a:rPr lang="en-US" kern="1200">
                <a:solidFill>
                  <a:schemeClr val="tx1"/>
                </a:solidFill>
                <a:latin typeface="Aptos Black" panose="020B0004020202020204" pitchFamily="34" charset="0"/>
              </a:rPr>
            </a:br>
            <a:r>
              <a:rPr lang="en-US" kern="1200">
                <a:solidFill>
                  <a:schemeClr val="tx1"/>
                </a:solidFill>
                <a:latin typeface="Aptos Black" panose="020B0004020202020204" pitchFamily="34" charset="0"/>
              </a:rPr>
              <a:t>Fourth Character: XXXS/A/B/C/D/EXX- Precinct Split for County Level Districts​</a:t>
            </a:r>
            <a:br>
              <a:rPr lang="en-US" kern="1200">
                <a:solidFill>
                  <a:schemeClr val="tx1"/>
                </a:solidFill>
                <a:latin typeface="Aptos Black" panose="020B0004020202020204" pitchFamily="34" charset="0"/>
              </a:rPr>
            </a:br>
            <a:r>
              <a:rPr lang="en-US" kern="1200">
                <a:solidFill>
                  <a:schemeClr val="tx1"/>
                </a:solidFill>
                <a:latin typeface="Aptos Black" panose="020B0004020202020204" pitchFamily="34" charset="0"/>
              </a:rPr>
              <a:t>​</a:t>
            </a:r>
            <a:br>
              <a:rPr lang="en-US" kern="1200">
                <a:solidFill>
                  <a:schemeClr val="tx1"/>
                </a:solidFill>
                <a:latin typeface="Aptos Black" panose="020B0004020202020204" pitchFamily="34" charset="0"/>
              </a:rPr>
            </a:br>
            <a:r>
              <a:rPr lang="en-US" kern="1200">
                <a:solidFill>
                  <a:schemeClr val="tx1"/>
                </a:solidFill>
                <a:latin typeface="Aptos Black" panose="020B0004020202020204" pitchFamily="34" charset="0"/>
              </a:rPr>
              <a:t>Two Digit Suffix: XXXX00 – Municipal Precinct​</a:t>
            </a:r>
            <a:endParaRPr lang="en-US" sz="2400">
              <a:latin typeface="Aptos Black" panose="020B0004020202020204" pitchFamily="34" charset="0"/>
            </a:endParaRPr>
          </a:p>
        </p:txBody>
      </p:sp>
      <p:pic>
        <p:nvPicPr>
          <p:cNvPr id="7" name="Picture 6" descr="A white board with black numbers and yellow text&#10;&#10;Description automatically generated">
            <a:extLst>
              <a:ext uri="{FF2B5EF4-FFF2-40B4-BE49-F238E27FC236}">
                <a16:creationId xmlns:a16="http://schemas.microsoft.com/office/drawing/2014/main" id="{D24CEE14-B21F-9CE4-E98C-B17879304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60" y="3216969"/>
            <a:ext cx="10495280" cy="1576529"/>
          </a:xfrm>
          <a:prstGeom prst="rect">
            <a:avLst/>
          </a:prstGeom>
        </p:spPr>
      </p:pic>
    </p:spTree>
    <p:extLst>
      <p:ext uri="{BB962C8B-B14F-4D97-AF65-F5344CB8AC3E}">
        <p14:creationId xmlns:p14="http://schemas.microsoft.com/office/powerpoint/2010/main" val="8727105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BE00625-3E1D-CB97-37F2-A8A7DAA9F7A2}"/>
              </a:ext>
            </a:extLst>
          </p:cNvPr>
          <p:cNvSpPr>
            <a:spLocks noGrp="1"/>
          </p:cNvSpPr>
          <p:nvPr>
            <p:ph type="subTitle" idx="1"/>
          </p:nvPr>
        </p:nvSpPr>
        <p:spPr>
          <a:xfrm>
            <a:off x="643811" y="1921966"/>
            <a:ext cx="10663916" cy="3708400"/>
          </a:xfrm>
        </p:spPr>
        <p:txBody>
          <a:bodyPr>
            <a:normAutofit/>
          </a:bodyPr>
          <a:lstStyle/>
          <a:p>
            <a:endParaRPr lang="en-US" sz="2000" b="1"/>
          </a:p>
          <a:p>
            <a:r>
              <a:rPr lang="en-US" sz="1800"/>
              <a:t>	</a:t>
            </a:r>
          </a:p>
        </p:txBody>
      </p:sp>
      <p:pic>
        <p:nvPicPr>
          <p:cNvPr id="4" name="Picture 3" descr="A map of a neighborhood&#10;&#10;Description automatically generated">
            <a:extLst>
              <a:ext uri="{FF2B5EF4-FFF2-40B4-BE49-F238E27FC236}">
                <a16:creationId xmlns:a16="http://schemas.microsoft.com/office/drawing/2014/main" id="{99B2E19C-2907-2892-2291-6B05F16D13ED}"/>
              </a:ext>
            </a:extLst>
          </p:cNvPr>
          <p:cNvPicPr>
            <a:picLocks noChangeAspect="1"/>
          </p:cNvPicPr>
          <p:nvPr/>
        </p:nvPicPr>
        <p:blipFill>
          <a:blip r:embed="rId3"/>
          <a:stretch>
            <a:fillRect/>
          </a:stretch>
        </p:blipFill>
        <p:spPr>
          <a:xfrm>
            <a:off x="2226235" y="2333276"/>
            <a:ext cx="8116479" cy="3934511"/>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2492A9B6-5716-520B-D04E-CCA5C88A0F46}"/>
              </a:ext>
            </a:extLst>
          </p:cNvPr>
          <p:cNvGrpSpPr/>
          <p:nvPr/>
        </p:nvGrpSpPr>
        <p:grpSpPr>
          <a:xfrm>
            <a:off x="4436538" y="540763"/>
            <a:ext cx="3358030" cy="1772377"/>
            <a:chOff x="4294965" y="524590"/>
            <a:chExt cx="3358030" cy="1772377"/>
          </a:xfrm>
        </p:grpSpPr>
        <p:pic>
          <p:nvPicPr>
            <p:cNvPr id="18" name="Picture 17">
              <a:extLst>
                <a:ext uri="{FF2B5EF4-FFF2-40B4-BE49-F238E27FC236}">
                  <a16:creationId xmlns:a16="http://schemas.microsoft.com/office/drawing/2014/main" id="{23517603-B218-F675-913C-F38D3E28B82D}"/>
                </a:ext>
              </a:extLst>
            </p:cNvPr>
            <p:cNvPicPr>
              <a:picLocks noChangeAspect="1"/>
            </p:cNvPicPr>
            <p:nvPr/>
          </p:nvPicPr>
          <p:blipFill>
            <a:blip r:embed="rId4"/>
            <a:stretch>
              <a:fillRect/>
            </a:stretch>
          </p:blipFill>
          <p:spPr>
            <a:xfrm>
              <a:off x="4294965" y="524590"/>
              <a:ext cx="3358030" cy="1754779"/>
            </a:xfrm>
            <a:prstGeom prst="rect">
              <a:avLst/>
            </a:prstGeom>
          </p:spPr>
        </p:pic>
        <p:pic>
          <p:nvPicPr>
            <p:cNvPr id="16" name="Picture 15" descr="A black background with white text and red numbers&#10;&#10;Description automatically generated">
              <a:extLst>
                <a:ext uri="{FF2B5EF4-FFF2-40B4-BE49-F238E27FC236}">
                  <a16:creationId xmlns:a16="http://schemas.microsoft.com/office/drawing/2014/main" id="{63307F89-F078-1B61-99FE-9BD06C705DD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346164" y="548477"/>
              <a:ext cx="3238063" cy="1748490"/>
            </a:xfrm>
            <a:prstGeom prst="rect">
              <a:avLst/>
            </a:prstGeom>
          </p:spPr>
        </p:pic>
      </p:grpSp>
      <p:pic>
        <p:nvPicPr>
          <p:cNvPr id="19" name="Picture 18">
            <a:extLst>
              <a:ext uri="{FF2B5EF4-FFF2-40B4-BE49-F238E27FC236}">
                <a16:creationId xmlns:a16="http://schemas.microsoft.com/office/drawing/2014/main" id="{12DBC463-5364-9C24-C5D8-3E4F92082361}"/>
              </a:ext>
            </a:extLst>
          </p:cNvPr>
          <p:cNvPicPr>
            <a:picLocks noChangeAspect="1"/>
          </p:cNvPicPr>
          <p:nvPr/>
        </p:nvPicPr>
        <p:blipFill>
          <a:blip r:embed="rId7"/>
          <a:stretch>
            <a:fillRect/>
          </a:stretch>
        </p:blipFill>
        <p:spPr>
          <a:xfrm>
            <a:off x="729005" y="524590"/>
            <a:ext cx="3353050" cy="1749797"/>
          </a:xfrm>
          <a:prstGeom prst="rect">
            <a:avLst/>
          </a:prstGeom>
        </p:spPr>
      </p:pic>
      <p:pic>
        <p:nvPicPr>
          <p:cNvPr id="20" name="Picture 19" descr="A black background with red x&#10;&#10;Description automatically generated">
            <a:extLst>
              <a:ext uri="{FF2B5EF4-FFF2-40B4-BE49-F238E27FC236}">
                <a16:creationId xmlns:a16="http://schemas.microsoft.com/office/drawing/2014/main" id="{A77A4859-C7C1-A6BA-A0E4-78AF4FFF0D5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729876" y="530878"/>
            <a:ext cx="2992718" cy="1762125"/>
          </a:xfrm>
          <a:prstGeom prst="rect">
            <a:avLst/>
          </a:prstGeom>
        </p:spPr>
      </p:pic>
      <p:pic>
        <p:nvPicPr>
          <p:cNvPr id="14" name="Picture 13" descr="A close up of a card&#10;&#10;Description automatically generated">
            <a:extLst>
              <a:ext uri="{FF2B5EF4-FFF2-40B4-BE49-F238E27FC236}">
                <a16:creationId xmlns:a16="http://schemas.microsoft.com/office/drawing/2014/main" id="{B0E8D78C-265A-8D8E-AE51-49C9AD48C5D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8085261" y="505105"/>
            <a:ext cx="3367556" cy="1788769"/>
          </a:xfrm>
          <a:prstGeom prst="rect">
            <a:avLst/>
          </a:prstGeom>
        </p:spPr>
      </p:pic>
      <p:pic>
        <p:nvPicPr>
          <p:cNvPr id="22" name="Picture 21" descr="A yellow and white board with black text&#10;&#10;Description automatically generated">
            <a:extLst>
              <a:ext uri="{FF2B5EF4-FFF2-40B4-BE49-F238E27FC236}">
                <a16:creationId xmlns:a16="http://schemas.microsoft.com/office/drawing/2014/main" id="{ECE8647A-095C-15E3-85BC-F378FD82CE4C}"/>
              </a:ext>
            </a:extLst>
          </p:cNvPr>
          <p:cNvPicPr>
            <a:picLocks noChangeAspect="1"/>
          </p:cNvPicPr>
          <p:nvPr/>
        </p:nvPicPr>
        <p:blipFill>
          <a:blip r:embed="rId12"/>
          <a:stretch>
            <a:fillRect/>
          </a:stretch>
        </p:blipFill>
        <p:spPr>
          <a:xfrm>
            <a:off x="2674004" y="2394168"/>
            <a:ext cx="6744384" cy="879351"/>
          </a:xfrm>
          <a:prstGeom prst="rect">
            <a:avLst/>
          </a:prstGeom>
        </p:spPr>
      </p:pic>
    </p:spTree>
    <p:extLst>
      <p:ext uri="{BB962C8B-B14F-4D97-AF65-F5344CB8AC3E}">
        <p14:creationId xmlns:p14="http://schemas.microsoft.com/office/powerpoint/2010/main" val="1895427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6314" y="1644645"/>
            <a:ext cx="3455925" cy="524211"/>
          </a:xfrm>
          <a:prstGeom prst="rect">
            <a:avLst/>
          </a:prstGeom>
          <a:solidFill>
            <a:srgbClr val="FFFF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Text Placeholder 3">
            <a:extLst>
              <a:ext uri="{FF2B5EF4-FFF2-40B4-BE49-F238E27FC236}">
                <a16:creationId xmlns:a16="http://schemas.microsoft.com/office/drawing/2014/main" id="{C5CC9038-A1C2-446A-9B84-1F4D83539D2D}"/>
              </a:ext>
            </a:extLst>
          </p:cNvPr>
          <p:cNvSpPr txBox="1">
            <a:spLocks/>
          </p:cNvSpPr>
          <p:nvPr/>
        </p:nvSpPr>
        <p:spPr>
          <a:xfrm>
            <a:off x="1661429" y="1725247"/>
            <a:ext cx="3729981" cy="52909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38354" indent="-238354" defTabSz="763707">
              <a:spcBef>
                <a:spcPts val="835"/>
              </a:spcBef>
              <a:buFont typeface="Wingdings" panose="05000000000000000000" pitchFamily="2" charset="2"/>
              <a:buChar char="Ø"/>
              <a:defRPr/>
            </a:pPr>
            <a:r>
              <a:rPr lang="en-US" sz="1920" kern="1200">
                <a:solidFill>
                  <a:prstClr val="black"/>
                </a:solidFill>
                <a:latin typeface="Trebuchet MS" panose="020B0603020202020204"/>
                <a:ea typeface="+mn-ea"/>
                <a:cs typeface="+mn-cs"/>
              </a:rPr>
              <a:t>FLORIDA HOUSE DISTRICT 45</a:t>
            </a:r>
            <a:endParaRPr lang="en-US" sz="1920" kern="1200">
              <a:solidFill>
                <a:prstClr val="black"/>
              </a:solidFill>
              <a:latin typeface="+mn-lt"/>
              <a:ea typeface="+mn-ea"/>
              <a:cs typeface="+mn-cs"/>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17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2" name="TextBox 11"/>
          <p:cNvSpPr txBox="1"/>
          <p:nvPr/>
        </p:nvSpPr>
        <p:spPr>
          <a:xfrm>
            <a:off x="7507706" y="1660059"/>
            <a:ext cx="2265327" cy="402087"/>
          </a:xfrm>
          <a:prstGeom prst="rect">
            <a:avLst/>
          </a:prstGeom>
          <a:solidFill>
            <a:srgbClr val="E0FCD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Text Placeholder 3">
            <a:extLst>
              <a:ext uri="{FF2B5EF4-FFF2-40B4-BE49-F238E27FC236}">
                <a16:creationId xmlns:a16="http://schemas.microsoft.com/office/drawing/2014/main" id="{C5CC9038-A1C2-446A-9B84-1F4D83539D2D}"/>
              </a:ext>
            </a:extLst>
          </p:cNvPr>
          <p:cNvSpPr txBox="1">
            <a:spLocks/>
          </p:cNvSpPr>
          <p:nvPr/>
        </p:nvSpPr>
        <p:spPr>
          <a:xfrm>
            <a:off x="7507706" y="1725247"/>
            <a:ext cx="2348371" cy="6316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38354" indent="-238354" defTabSz="763707">
              <a:spcBef>
                <a:spcPts val="835"/>
              </a:spcBef>
              <a:buFont typeface="Wingdings" panose="05000000000000000000" pitchFamily="2" charset="2"/>
              <a:buChar char="Ø"/>
              <a:defRPr/>
            </a:pPr>
            <a:r>
              <a:rPr lang="en-US" sz="1920" kern="1200">
                <a:solidFill>
                  <a:prstClr val="black"/>
                </a:solidFill>
                <a:latin typeface="Trebuchet MS" panose="020B0603020202020204"/>
                <a:ea typeface="+mn-ea"/>
                <a:cs typeface="+mn-cs"/>
              </a:rPr>
              <a:t>SCHOOL BOARD 7</a:t>
            </a:r>
            <a:endParaRPr lang="en-US" sz="1920" kern="1200">
              <a:solidFill>
                <a:prstClr val="black"/>
              </a:solidFill>
              <a:latin typeface="+mn-lt"/>
              <a:ea typeface="+mn-ea"/>
              <a:cs typeface="+mn-cs"/>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4" name="Content Placeholder 3" descr="Diagram&#10;&#10;Description automatically generated with medium confidence">
            <a:extLst>
              <a:ext uri="{FF2B5EF4-FFF2-40B4-BE49-F238E27FC236}">
                <a16:creationId xmlns:a16="http://schemas.microsoft.com/office/drawing/2014/main" id="{217A4B28-251A-6F0F-FB75-961B42AE0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05" y="2142572"/>
            <a:ext cx="5096814" cy="2602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0D442FA-71B9-167C-C229-8F6286EEA101}"/>
              </a:ext>
            </a:extLst>
          </p:cNvPr>
          <p:cNvSpPr txBox="1"/>
          <p:nvPr/>
        </p:nvSpPr>
        <p:spPr>
          <a:xfrm>
            <a:off x="1668564" y="4795452"/>
            <a:ext cx="3524813" cy="323927"/>
          </a:xfrm>
          <a:prstGeom prst="rect">
            <a:avLst/>
          </a:prstGeom>
          <a:solidFill>
            <a:srgbClr val="FFBBC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4" name="Text Placeholder 3">
            <a:extLst>
              <a:ext uri="{FF2B5EF4-FFF2-40B4-BE49-F238E27FC236}">
                <a16:creationId xmlns:a16="http://schemas.microsoft.com/office/drawing/2014/main" id="{C5CC9038-A1C2-446A-9B84-1F4D83539D2D}"/>
              </a:ext>
            </a:extLst>
          </p:cNvPr>
          <p:cNvSpPr txBox="1">
            <a:spLocks/>
          </p:cNvSpPr>
          <p:nvPr/>
        </p:nvSpPr>
        <p:spPr>
          <a:xfrm>
            <a:off x="1661429" y="4873003"/>
            <a:ext cx="4042620" cy="297172"/>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38354" indent="-238354" defTabSz="763707">
              <a:spcBef>
                <a:spcPts val="835"/>
              </a:spcBef>
              <a:buFont typeface="Wingdings" panose="05000000000000000000" pitchFamily="2" charset="2"/>
              <a:buChar char="Ø"/>
              <a:defRPr/>
            </a:pPr>
            <a:r>
              <a:rPr lang="en-US" sz="1700" kern="1200">
                <a:solidFill>
                  <a:prstClr val="black"/>
                </a:solidFill>
                <a:latin typeface="Trebuchet MS" panose="020B0603020202020204"/>
                <a:ea typeface="+mn-ea"/>
                <a:cs typeface="+mn-cs"/>
              </a:rPr>
              <a:t>FLORIDA HOUSE DISTRICT 41</a:t>
            </a:r>
            <a:endParaRPr lang="en-US" sz="1700" kern="1200">
              <a:solidFill>
                <a:prstClr val="black"/>
              </a:solidFill>
              <a:latin typeface="+mn-lt"/>
              <a:ea typeface="+mn-ea"/>
              <a:cs typeface="+mn-cs"/>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17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 name="TextBox 15">
            <a:extLst>
              <a:ext uri="{FF2B5EF4-FFF2-40B4-BE49-F238E27FC236}">
                <a16:creationId xmlns:a16="http://schemas.microsoft.com/office/drawing/2014/main" id="{A35985C8-371D-E636-0AB7-97B8CDB0AD37}"/>
              </a:ext>
            </a:extLst>
          </p:cNvPr>
          <p:cNvSpPr txBox="1"/>
          <p:nvPr/>
        </p:nvSpPr>
        <p:spPr>
          <a:xfrm>
            <a:off x="7558569" y="4744656"/>
            <a:ext cx="2259605" cy="392317"/>
          </a:xfrm>
          <a:prstGeom prst="rect">
            <a:avLst/>
          </a:prstGeom>
          <a:solidFill>
            <a:srgbClr val="CCE7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8" name="Text Placeholder 3">
            <a:extLst>
              <a:ext uri="{FF2B5EF4-FFF2-40B4-BE49-F238E27FC236}">
                <a16:creationId xmlns:a16="http://schemas.microsoft.com/office/drawing/2014/main" id="{690EED04-5B48-38EE-0511-C5ADFA43FD10}"/>
              </a:ext>
            </a:extLst>
          </p:cNvPr>
          <p:cNvSpPr txBox="1">
            <a:spLocks/>
          </p:cNvSpPr>
          <p:nvPr/>
        </p:nvSpPr>
        <p:spPr>
          <a:xfrm>
            <a:off x="7507706" y="4829736"/>
            <a:ext cx="2440956" cy="31904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38354" indent="-238354" defTabSz="763707">
              <a:spcBef>
                <a:spcPts val="835"/>
              </a:spcBef>
              <a:buFont typeface="Wingdings" panose="05000000000000000000" pitchFamily="2" charset="2"/>
              <a:buChar char="Ø"/>
              <a:defRPr/>
            </a:pPr>
            <a:r>
              <a:rPr lang="en-US" sz="1700" kern="1200">
                <a:solidFill>
                  <a:prstClr val="black"/>
                </a:solidFill>
                <a:latin typeface="Trebuchet MS" panose="020B0603020202020204"/>
                <a:ea typeface="+mn-ea"/>
                <a:cs typeface="+mn-cs"/>
              </a:rPr>
              <a:t>SCHOOL BOARD 4</a:t>
            </a:r>
            <a:endParaRPr lang="en-US" sz="1700" kern="1200">
              <a:solidFill>
                <a:prstClr val="black"/>
              </a:solidFill>
              <a:latin typeface="+mn-lt"/>
              <a:ea typeface="+mn-ea"/>
              <a:cs typeface="+mn-cs"/>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17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descr="Diagram&#10;&#10;Description automatically generated">
            <a:extLst>
              <a:ext uri="{FF2B5EF4-FFF2-40B4-BE49-F238E27FC236}">
                <a16:creationId xmlns:a16="http://schemas.microsoft.com/office/drawing/2014/main" id="{9BB81F01-DBBB-0C5B-E0CC-C51C7AA9E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547" y="2135420"/>
            <a:ext cx="5417649" cy="2609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6035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50AEA9-C118-BD30-A735-B04BE5A29BEE}"/>
              </a:ext>
            </a:extLst>
          </p:cNvPr>
          <p:cNvPicPr>
            <a:picLocks noChangeAspect="1"/>
          </p:cNvPicPr>
          <p:nvPr/>
        </p:nvPicPr>
        <p:blipFill rotWithShape="1">
          <a:blip r:embed="rId2"/>
          <a:srcRect b="2181"/>
          <a:stretch/>
        </p:blipFill>
        <p:spPr>
          <a:xfrm>
            <a:off x="3906982" y="124977"/>
            <a:ext cx="7177785" cy="6733023"/>
          </a:xfrm>
          <a:prstGeom prst="rect">
            <a:avLst/>
          </a:prstGeom>
        </p:spPr>
      </p:pic>
      <p:sp>
        <p:nvSpPr>
          <p:cNvPr id="2" name="Rectangle 1">
            <a:extLst>
              <a:ext uri="{FF2B5EF4-FFF2-40B4-BE49-F238E27FC236}">
                <a16:creationId xmlns:a16="http://schemas.microsoft.com/office/drawing/2014/main" id="{DCC86A2C-AEE8-1434-47A5-6D7C065BA990}"/>
              </a:ext>
            </a:extLst>
          </p:cNvPr>
          <p:cNvSpPr/>
          <p:nvPr/>
        </p:nvSpPr>
        <p:spPr>
          <a:xfrm>
            <a:off x="84840" y="2481277"/>
            <a:ext cx="3139127" cy="1569660"/>
          </a:xfrm>
          <a:prstGeom prst="rect">
            <a:avLst/>
          </a:prstGeom>
          <a:noFill/>
        </p:spPr>
        <p:txBody>
          <a:bodyPr wrap="square" lIns="91440" tIns="45720" rIns="91440" bIns="45720">
            <a:spAutoFit/>
          </a:bodyPr>
          <a:lstStyle/>
          <a:p>
            <a:pPr algn="ctr"/>
            <a:r>
              <a:rPr lang="en-US" sz="4800" b="1" cap="none" spc="0">
                <a:ln w="0"/>
                <a:solidFill>
                  <a:schemeClr val="bg1"/>
                </a:solidFill>
                <a:effectLst>
                  <a:outerShdw blurRad="38100" dist="19050" dir="2700000" algn="tl" rotWithShape="0">
                    <a:schemeClr val="dk1">
                      <a:alpha val="40000"/>
                    </a:schemeClr>
                  </a:outerShdw>
                </a:effectLst>
                <a:latin typeface="Aptos ExtraBold" panose="020B0004020202020204" pitchFamily="34" charset="0"/>
              </a:rPr>
              <a:t>Municipal </a:t>
            </a:r>
          </a:p>
          <a:p>
            <a:pPr algn="ctr"/>
            <a:r>
              <a:rPr lang="en-US" sz="4800" b="1" cap="none" spc="0">
                <a:ln w="0"/>
                <a:solidFill>
                  <a:schemeClr val="bg1"/>
                </a:solidFill>
                <a:effectLst>
                  <a:outerShdw blurRad="38100" dist="19050" dir="2700000" algn="tl" rotWithShape="0">
                    <a:schemeClr val="dk1">
                      <a:alpha val="40000"/>
                    </a:schemeClr>
                  </a:outerShdw>
                </a:effectLst>
                <a:latin typeface="Aptos ExtraBold" panose="020B0004020202020204" pitchFamily="34" charset="0"/>
              </a:rPr>
              <a:t>Code Key</a:t>
            </a:r>
          </a:p>
        </p:txBody>
      </p:sp>
    </p:spTree>
    <p:extLst>
      <p:ext uri="{BB962C8B-B14F-4D97-AF65-F5344CB8AC3E}">
        <p14:creationId xmlns:p14="http://schemas.microsoft.com/office/powerpoint/2010/main" val="1107295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D4582-A44D-164B-9553-66B387FD2867}"/>
              </a:ext>
            </a:extLst>
          </p:cNvPr>
          <p:cNvSpPr/>
          <p:nvPr/>
        </p:nvSpPr>
        <p:spPr>
          <a:xfrm>
            <a:off x="-93306" y="757116"/>
            <a:ext cx="12381722" cy="5338472"/>
          </a:xfrm>
          <a:prstGeom prst="rect">
            <a:avLst/>
          </a:prstGeom>
          <a:solidFill>
            <a:schemeClr val="bg1"/>
          </a:solidFill>
          <a:ln w="76200">
            <a:solidFill>
              <a:srgbClr val="116D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a city&#10;&#10;Description automatically generated">
            <a:extLst>
              <a:ext uri="{FF2B5EF4-FFF2-40B4-BE49-F238E27FC236}">
                <a16:creationId xmlns:a16="http://schemas.microsoft.com/office/drawing/2014/main" id="{458F71A4-AB06-C6DF-F075-844A04A579B7}"/>
              </a:ext>
            </a:extLst>
          </p:cNvPr>
          <p:cNvPicPr>
            <a:picLocks noChangeAspect="1"/>
          </p:cNvPicPr>
          <p:nvPr/>
        </p:nvPicPr>
        <p:blipFill>
          <a:blip r:embed="rId2"/>
          <a:stretch>
            <a:fillRect/>
          </a:stretch>
        </p:blipFill>
        <p:spPr>
          <a:xfrm>
            <a:off x="1353063" y="869171"/>
            <a:ext cx="9482469" cy="511175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7720130C-BE0E-20A3-96A8-82C804D41EC2}"/>
              </a:ext>
            </a:extLst>
          </p:cNvPr>
          <p:cNvPicPr>
            <a:picLocks noChangeAspect="1"/>
          </p:cNvPicPr>
          <p:nvPr/>
        </p:nvPicPr>
        <p:blipFill>
          <a:blip r:embed="rId3"/>
          <a:stretch>
            <a:fillRect/>
          </a:stretch>
        </p:blipFill>
        <p:spPr>
          <a:xfrm>
            <a:off x="1881187" y="2396"/>
            <a:ext cx="8429625" cy="866775"/>
          </a:xfrm>
          <a:prstGeom prst="rect">
            <a:avLst/>
          </a:prstGeom>
        </p:spPr>
      </p:pic>
    </p:spTree>
    <p:extLst>
      <p:ext uri="{BB962C8B-B14F-4D97-AF65-F5344CB8AC3E}">
        <p14:creationId xmlns:p14="http://schemas.microsoft.com/office/powerpoint/2010/main" val="745663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1" name="Rectangle 20">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map of a neighborhood&#10;&#10;Description automatically generated">
            <a:extLst>
              <a:ext uri="{FF2B5EF4-FFF2-40B4-BE49-F238E27FC236}">
                <a16:creationId xmlns:a16="http://schemas.microsoft.com/office/drawing/2014/main" id="{878AAC5C-BE69-E2FA-47DC-6285CE5CF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107356"/>
            <a:ext cx="5688197" cy="38892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176975C-7491-0C1D-684C-4673FC55DF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9804" y="1072302"/>
            <a:ext cx="5558148" cy="38892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le 1">
            <a:extLst>
              <a:ext uri="{FF2B5EF4-FFF2-40B4-BE49-F238E27FC236}">
                <a16:creationId xmlns:a16="http://schemas.microsoft.com/office/drawing/2014/main" id="{D40B5169-9BCE-1ABE-7EDC-517C194CD73B}"/>
              </a:ext>
            </a:extLst>
          </p:cNvPr>
          <p:cNvSpPr txBox="1">
            <a:spLocks/>
          </p:cNvSpPr>
          <p:nvPr/>
        </p:nvSpPr>
        <p:spPr>
          <a:xfrm rot="10800000" flipV="1">
            <a:off x="1233847" y="433359"/>
            <a:ext cx="3990205" cy="616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3778">
              <a:spcAft>
                <a:spcPts val="426"/>
              </a:spcAft>
            </a:pPr>
            <a:r>
              <a:rPr lang="en-US" sz="2400" b="1" kern="1200">
                <a:solidFill>
                  <a:srgbClr val="006322"/>
                </a:solidFill>
                <a:latin typeface="Lucida Bright" panose="02040602050505020304" pitchFamily="18" charset="0"/>
                <a:ea typeface="+mj-ea"/>
                <a:cs typeface="+mj-cs"/>
              </a:rPr>
              <a:t>904 Renamed to 114</a:t>
            </a:r>
            <a:endParaRPr lang="en-US" sz="3600" b="1">
              <a:solidFill>
                <a:srgbClr val="116D30"/>
              </a:solidFill>
              <a:latin typeface="Lucida Bright" panose="02040602050505020304" pitchFamily="18" charset="0"/>
            </a:endParaRPr>
          </a:p>
        </p:txBody>
      </p:sp>
      <p:sp>
        <p:nvSpPr>
          <p:cNvPr id="12" name="Title 1">
            <a:extLst>
              <a:ext uri="{FF2B5EF4-FFF2-40B4-BE49-F238E27FC236}">
                <a16:creationId xmlns:a16="http://schemas.microsoft.com/office/drawing/2014/main" id="{08C260BE-CD85-2A30-9FDF-47FCC12B3BB7}"/>
              </a:ext>
            </a:extLst>
          </p:cNvPr>
          <p:cNvSpPr txBox="1">
            <a:spLocks/>
          </p:cNvSpPr>
          <p:nvPr/>
        </p:nvSpPr>
        <p:spPr>
          <a:xfrm rot="10800000" flipV="1">
            <a:off x="6081666" y="409990"/>
            <a:ext cx="5252720" cy="5626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3778">
              <a:spcAft>
                <a:spcPts val="426"/>
              </a:spcAft>
            </a:pPr>
            <a:r>
              <a:rPr lang="en-US" sz="1600" b="1" kern="1200">
                <a:solidFill>
                  <a:srgbClr val="006322"/>
                </a:solidFill>
                <a:latin typeface="Lucida Bright" panose="02040602050505020304" pitchFamily="18" charset="0"/>
                <a:ea typeface="+mj-ea"/>
                <a:cs typeface="+mj-cs"/>
              </a:rPr>
              <a:t>117 &amp; 119 </a:t>
            </a:r>
          </a:p>
          <a:p>
            <a:pPr algn="ctr" defTabSz="603778">
              <a:spcAft>
                <a:spcPts val="426"/>
              </a:spcAft>
            </a:pPr>
            <a:r>
              <a:rPr lang="en-US" sz="1600" b="1" kern="1200">
                <a:solidFill>
                  <a:srgbClr val="006322"/>
                </a:solidFill>
                <a:latin typeface="Lucida Bright" panose="02040602050505020304" pitchFamily="18" charset="0"/>
                <a:ea typeface="+mj-ea"/>
                <a:cs typeface="+mj-cs"/>
              </a:rPr>
              <a:t>extended to take portions of 124</a:t>
            </a:r>
            <a:endParaRPr lang="en-US" sz="1600" b="1">
              <a:solidFill>
                <a:srgbClr val="116D30"/>
              </a:solidFill>
              <a:latin typeface="Lucida Bright" panose="02040602050505020304" pitchFamily="18" charset="0"/>
            </a:endParaRPr>
          </a:p>
        </p:txBody>
      </p:sp>
      <p:sp>
        <p:nvSpPr>
          <p:cNvPr id="13" name="Rectangle 12">
            <a:extLst>
              <a:ext uri="{FF2B5EF4-FFF2-40B4-BE49-F238E27FC236}">
                <a16:creationId xmlns:a16="http://schemas.microsoft.com/office/drawing/2014/main" id="{90B6A227-457E-3065-A6E6-343074C7F0A1}"/>
              </a:ext>
            </a:extLst>
          </p:cNvPr>
          <p:cNvSpPr/>
          <p:nvPr/>
        </p:nvSpPr>
        <p:spPr>
          <a:xfrm>
            <a:off x="680895" y="5448092"/>
            <a:ext cx="1083020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latin typeface="Aptos ExtraBold" panose="020B0004020202020204" pitchFamily="34" charset="0"/>
              </a:rPr>
              <a:t>Orange County Redistricting 2024</a:t>
            </a:r>
          </a:p>
        </p:txBody>
      </p:sp>
    </p:spTree>
    <p:extLst>
      <p:ext uri="{BB962C8B-B14F-4D97-AF65-F5344CB8AC3E}">
        <p14:creationId xmlns:p14="http://schemas.microsoft.com/office/powerpoint/2010/main" val="2506741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0B5169-9BCE-1ABE-7EDC-517C194CD73B}"/>
              </a:ext>
            </a:extLst>
          </p:cNvPr>
          <p:cNvSpPr txBox="1">
            <a:spLocks/>
          </p:cNvSpPr>
          <p:nvPr/>
        </p:nvSpPr>
        <p:spPr>
          <a:xfrm rot="10800000" flipV="1">
            <a:off x="1334130" y="5374147"/>
            <a:ext cx="4516378" cy="770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0392"/>
            <a:r>
              <a:rPr lang="en-US" sz="2400" b="1">
                <a:solidFill>
                  <a:srgbClr val="116D30"/>
                </a:solidFill>
                <a:latin typeface="Lucida Bright" panose="02040602050505020304" pitchFamily="18" charset="0"/>
                <a:ea typeface="+mn-ea"/>
                <a:cs typeface="+mn-cs"/>
              </a:rPr>
              <a:t>242 created from 223</a:t>
            </a:r>
          </a:p>
          <a:p>
            <a:pPr algn="ctr" defTabSz="850392">
              <a:spcAft>
                <a:spcPts val="600"/>
              </a:spcAft>
            </a:pPr>
            <a:endParaRPr lang="en-US" sz="2000"/>
          </a:p>
        </p:txBody>
      </p:sp>
      <p:sp>
        <p:nvSpPr>
          <p:cNvPr id="12" name="Title 1">
            <a:extLst>
              <a:ext uri="{FF2B5EF4-FFF2-40B4-BE49-F238E27FC236}">
                <a16:creationId xmlns:a16="http://schemas.microsoft.com/office/drawing/2014/main" id="{08C260BE-CD85-2A30-9FDF-47FCC12B3BB7}"/>
              </a:ext>
            </a:extLst>
          </p:cNvPr>
          <p:cNvSpPr txBox="1">
            <a:spLocks/>
          </p:cNvSpPr>
          <p:nvPr/>
        </p:nvSpPr>
        <p:spPr>
          <a:xfrm rot="10800000" flipV="1">
            <a:off x="6492240" y="5407228"/>
            <a:ext cx="5058028" cy="98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0392">
              <a:lnSpc>
                <a:spcPct val="100000"/>
              </a:lnSpc>
            </a:pPr>
            <a:r>
              <a:rPr lang="en-US" sz="2400" b="1">
                <a:solidFill>
                  <a:srgbClr val="116D30"/>
                </a:solidFill>
                <a:latin typeface="Lucida Bright" panose="02040602050505020304" pitchFamily="18" charset="0"/>
                <a:ea typeface="+mn-ea"/>
                <a:cs typeface="+mn-cs"/>
              </a:rPr>
              <a:t>417/418/419 </a:t>
            </a:r>
          </a:p>
          <a:p>
            <a:pPr algn="ctr" defTabSz="850392">
              <a:lnSpc>
                <a:spcPct val="100000"/>
              </a:lnSpc>
            </a:pPr>
            <a:r>
              <a:rPr lang="en-US" sz="2400" b="1">
                <a:solidFill>
                  <a:srgbClr val="116D30"/>
                </a:solidFill>
                <a:latin typeface="Lucida Bright" panose="02040602050505020304" pitchFamily="18" charset="0"/>
                <a:ea typeface="+mn-ea"/>
                <a:cs typeface="+mn-cs"/>
              </a:rPr>
              <a:t>created from 405/416</a:t>
            </a:r>
          </a:p>
          <a:p>
            <a:pPr algn="ctr" defTabSz="850392">
              <a:spcAft>
                <a:spcPts val="600"/>
              </a:spcAft>
            </a:pPr>
            <a:endParaRPr lang="en-US" sz="2000"/>
          </a:p>
        </p:txBody>
      </p:sp>
      <p:pic>
        <p:nvPicPr>
          <p:cNvPr id="2" name="Picture 1" descr="A map of a neighborhood&#10;&#10;Description automatically generated">
            <a:extLst>
              <a:ext uri="{FF2B5EF4-FFF2-40B4-BE49-F238E27FC236}">
                <a16:creationId xmlns:a16="http://schemas.microsoft.com/office/drawing/2014/main" id="{23E6F8EB-580D-CF4F-59AF-27F887A41BD9}"/>
              </a:ext>
            </a:extLst>
          </p:cNvPr>
          <p:cNvPicPr>
            <a:picLocks noChangeAspect="1"/>
          </p:cNvPicPr>
          <p:nvPr/>
        </p:nvPicPr>
        <p:blipFill rotWithShape="1">
          <a:blip r:embed="rId2"/>
          <a:srcRect r="2547"/>
          <a:stretch/>
        </p:blipFill>
        <p:spPr>
          <a:xfrm>
            <a:off x="792607" y="1055790"/>
            <a:ext cx="5612765" cy="4244975"/>
          </a:xfrm>
          <a:prstGeom prst="rect">
            <a:avLst/>
          </a:prstGeom>
          <a:ln>
            <a:noFill/>
          </a:ln>
          <a:effectLst>
            <a:outerShdw blurRad="190500" algn="tl" rotWithShape="0">
              <a:srgbClr val="000000">
                <a:alpha val="70000"/>
              </a:srgbClr>
            </a:outerShdw>
          </a:effectLst>
        </p:spPr>
      </p:pic>
      <p:pic>
        <p:nvPicPr>
          <p:cNvPr id="3" name="Picture 2" descr="A map of a city&#10;&#10;Description automatically generated">
            <a:extLst>
              <a:ext uri="{FF2B5EF4-FFF2-40B4-BE49-F238E27FC236}">
                <a16:creationId xmlns:a16="http://schemas.microsoft.com/office/drawing/2014/main" id="{0BF7615A-3584-667D-19A7-0E7594554079}"/>
              </a:ext>
            </a:extLst>
          </p:cNvPr>
          <p:cNvPicPr>
            <a:picLocks noChangeAspect="1"/>
          </p:cNvPicPr>
          <p:nvPr/>
        </p:nvPicPr>
        <p:blipFill>
          <a:blip r:embed="rId3"/>
          <a:stretch>
            <a:fillRect/>
          </a:stretch>
        </p:blipFill>
        <p:spPr>
          <a:xfrm>
            <a:off x="6720967" y="1055789"/>
            <a:ext cx="4829301" cy="4244976"/>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E26E9425-B550-FFB3-E924-F1DE5C1085F9}"/>
              </a:ext>
            </a:extLst>
          </p:cNvPr>
          <p:cNvSpPr/>
          <p:nvPr/>
        </p:nvSpPr>
        <p:spPr>
          <a:xfrm>
            <a:off x="720059" y="283184"/>
            <a:ext cx="1083020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latin typeface="Aptos ExtraBold" panose="020B0004020202020204" pitchFamily="34" charset="0"/>
              </a:rPr>
              <a:t>Orange County Redistricting 2024</a:t>
            </a:r>
          </a:p>
        </p:txBody>
      </p:sp>
    </p:spTree>
    <p:extLst>
      <p:ext uri="{BB962C8B-B14F-4D97-AF65-F5344CB8AC3E}">
        <p14:creationId xmlns:p14="http://schemas.microsoft.com/office/powerpoint/2010/main" val="21566049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D7521A5-E2F0-F074-ADC3-E905C875CC21}"/>
              </a:ext>
            </a:extLst>
          </p:cNvPr>
          <p:cNvSpPr txBox="1">
            <a:spLocks/>
          </p:cNvSpPr>
          <p:nvPr/>
        </p:nvSpPr>
        <p:spPr>
          <a:xfrm>
            <a:off x="477012" y="678249"/>
            <a:ext cx="11486387" cy="1738948"/>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1600" b="1" u="sng">
                <a:solidFill>
                  <a:schemeClr val="tx1"/>
                </a:solidFill>
                <a:latin typeface="Lucida Bright" panose="02040602050505020304" pitchFamily="18" charset="0"/>
              </a:rPr>
              <a:t>Print outs - Public Records Desk-  Sizes include </a:t>
            </a:r>
          </a:p>
          <a:p>
            <a:pPr marL="0" indent="0" algn="ctr">
              <a:buNone/>
            </a:pPr>
            <a:r>
              <a:rPr lang="en-US" sz="1600">
                <a:solidFill>
                  <a:schemeClr val="tx1"/>
                </a:solidFill>
                <a:latin typeface="Lucida Bright" panose="02040602050505020304" pitchFamily="18" charset="0"/>
              </a:rPr>
              <a:t>11x17 ($1), 24x36 ($5), 36x48 ($10), </a:t>
            </a:r>
          </a:p>
          <a:p>
            <a:pPr marL="0" indent="0" algn="ctr">
              <a:buNone/>
            </a:pPr>
            <a:r>
              <a:rPr lang="en-US" sz="1600">
                <a:solidFill>
                  <a:schemeClr val="tx1"/>
                </a:solidFill>
                <a:latin typeface="Lucida Bright" panose="02040602050505020304" pitchFamily="18" charset="0"/>
              </a:rPr>
              <a:t>Special request (custom maps = $ per hr. of work).</a:t>
            </a:r>
          </a:p>
        </p:txBody>
      </p:sp>
      <p:pic>
        <p:nvPicPr>
          <p:cNvPr id="5" name="Picture 4" descr="A map of a lake&#10;&#10;Description automatically generated">
            <a:extLst>
              <a:ext uri="{FF2B5EF4-FFF2-40B4-BE49-F238E27FC236}">
                <a16:creationId xmlns:a16="http://schemas.microsoft.com/office/drawing/2014/main" id="{92B69110-674B-BEF4-CFAD-7E2291D4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031" y="5025916"/>
            <a:ext cx="2647780" cy="4025707"/>
          </a:xfrm>
          <a:prstGeom prst="rect">
            <a:avLst/>
          </a:prstGeom>
          <a:ln w="38100" cap="sq">
            <a:solidFill>
              <a:srgbClr val="116D30"/>
            </a:solidFill>
            <a:prstDash val="solid"/>
            <a:miter lim="800000"/>
          </a:ln>
          <a:effectLst>
            <a:outerShdw blurRad="50800" dist="38100" dir="2700000" algn="tl" rotWithShape="0">
              <a:srgbClr val="000000">
                <a:alpha val="43000"/>
              </a:srgbClr>
            </a:outerShdw>
          </a:effectLst>
        </p:spPr>
      </p:pic>
      <p:pic>
        <p:nvPicPr>
          <p:cNvPr id="9" name="Picture 8" descr="A map of a lake&#10;&#10;Description automatically generated">
            <a:extLst>
              <a:ext uri="{FF2B5EF4-FFF2-40B4-BE49-F238E27FC236}">
                <a16:creationId xmlns:a16="http://schemas.microsoft.com/office/drawing/2014/main" id="{0C38D7E4-8889-8456-1AA6-ACBC4E4D6F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47473" y="2147442"/>
            <a:ext cx="2694234" cy="4032309"/>
          </a:xfrm>
          <a:prstGeom prst="rect">
            <a:avLst/>
          </a:prstGeom>
          <a:ln w="38100" cap="sq">
            <a:solidFill>
              <a:srgbClr val="116D30"/>
            </a:solidFill>
            <a:prstDash val="solid"/>
            <a:miter lim="800000"/>
          </a:ln>
          <a:effectLst>
            <a:outerShdw blurRad="50800" dist="38100" dir="2700000" algn="tl" rotWithShape="0">
              <a:srgbClr val="000000">
                <a:alpha val="43000"/>
              </a:srgbClr>
            </a:outerShdw>
          </a:effectLst>
        </p:spPr>
      </p:pic>
      <p:pic>
        <p:nvPicPr>
          <p:cNvPr id="15" name="Content Placeholder 13" descr="A map of orange county&#10;&#10;Description automatically generated">
            <a:extLst>
              <a:ext uri="{FF2B5EF4-FFF2-40B4-BE49-F238E27FC236}">
                <a16:creationId xmlns:a16="http://schemas.microsoft.com/office/drawing/2014/main" id="{0DFEC70A-2D90-2075-42C7-C83897D6D1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3579" y="990918"/>
            <a:ext cx="5048025" cy="3755102"/>
          </a:xfrm>
          <a:prstGeom prst="rect">
            <a:avLst/>
          </a:prstGeom>
          <a:ln w="38100" cap="sq">
            <a:solidFill>
              <a:srgbClr val="116D30"/>
            </a:solidFill>
            <a:prstDash val="solid"/>
            <a:miter lim="800000"/>
          </a:ln>
          <a:effectLst>
            <a:outerShdw blurRad="50800" dist="38100" dir="2700000" algn="tl" rotWithShape="0">
              <a:srgbClr val="000000">
                <a:alpha val="43000"/>
              </a:srgbClr>
            </a:outerShdw>
          </a:effectLst>
        </p:spPr>
      </p:pic>
      <p:sp>
        <p:nvSpPr>
          <p:cNvPr id="17" name="Text Placeholder 4">
            <a:extLst>
              <a:ext uri="{FF2B5EF4-FFF2-40B4-BE49-F238E27FC236}">
                <a16:creationId xmlns:a16="http://schemas.microsoft.com/office/drawing/2014/main" id="{099DB938-AA70-E84C-BFD7-3EF99ECBCB34}"/>
              </a:ext>
            </a:extLst>
          </p:cNvPr>
          <p:cNvSpPr txBox="1">
            <a:spLocks/>
          </p:cNvSpPr>
          <p:nvPr/>
        </p:nvSpPr>
        <p:spPr>
          <a:xfrm>
            <a:off x="2395917" y="153670"/>
            <a:ext cx="7648575" cy="837248"/>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400" b="1">
                <a:solidFill>
                  <a:srgbClr val="FF0000"/>
                </a:solidFill>
                <a:latin typeface="Aptos ExtraBold" panose="020F0502020204030204" pitchFamily="34" charset="0"/>
              </a:rPr>
              <a:t>All maps on our website are free to download !!</a:t>
            </a:r>
          </a:p>
        </p:txBody>
      </p:sp>
      <p:pic>
        <p:nvPicPr>
          <p:cNvPr id="4" name="Picture 3" descr="A logo with orange and green leaves&#10;&#10;Description automatically generated">
            <a:extLst>
              <a:ext uri="{FF2B5EF4-FFF2-40B4-BE49-F238E27FC236}">
                <a16:creationId xmlns:a16="http://schemas.microsoft.com/office/drawing/2014/main" id="{214904F9-AEF7-9FE3-4A68-BC6670EB98CA}"/>
              </a:ext>
            </a:extLst>
          </p:cNvPr>
          <p:cNvPicPr>
            <a:picLocks noChangeAspect="1"/>
          </p:cNvPicPr>
          <p:nvPr/>
        </p:nvPicPr>
        <p:blipFill>
          <a:blip r:embed="rId6"/>
          <a:stretch>
            <a:fillRect/>
          </a:stretch>
        </p:blipFill>
        <p:spPr>
          <a:xfrm>
            <a:off x="2247473" y="1029299"/>
            <a:ext cx="694290" cy="356899"/>
          </a:xfrm>
          <a:prstGeom prst="rect">
            <a:avLst/>
          </a:prstGeom>
        </p:spPr>
      </p:pic>
    </p:spTree>
    <p:extLst>
      <p:ext uri="{BB962C8B-B14F-4D97-AF65-F5344CB8AC3E}">
        <p14:creationId xmlns:p14="http://schemas.microsoft.com/office/powerpoint/2010/main" val="2758968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240259-C2D1-3852-C1D8-637A24B3C531}"/>
              </a:ext>
            </a:extLst>
          </p:cNvPr>
          <p:cNvSpPr/>
          <p:nvPr/>
        </p:nvSpPr>
        <p:spPr>
          <a:xfrm>
            <a:off x="0" y="2600325"/>
            <a:ext cx="12192000" cy="1543050"/>
          </a:xfrm>
          <a:prstGeom prst="rect">
            <a:avLst/>
          </a:prstGeom>
          <a:solidFill>
            <a:srgbClr val="00206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0" name="Content Placeholder 9">
            <a:extLst>
              <a:ext uri="{FF2B5EF4-FFF2-40B4-BE49-F238E27FC236}">
                <a16:creationId xmlns:a16="http://schemas.microsoft.com/office/drawing/2014/main" id="{B68B88BA-39A9-5A6B-06CC-C06DE05C953E}"/>
              </a:ext>
            </a:extLst>
          </p:cNvPr>
          <p:cNvPicPr>
            <a:picLocks noGrp="1" noChangeAspect="1"/>
          </p:cNvPicPr>
          <p:nvPr>
            <p:ph idx="4294967295"/>
          </p:nvPr>
        </p:nvPicPr>
        <p:blipFill>
          <a:blip r:embed="rId2"/>
          <a:stretch>
            <a:fillRect/>
          </a:stretch>
        </p:blipFill>
        <p:spPr>
          <a:xfrm>
            <a:off x="0" y="1300163"/>
            <a:ext cx="4371975" cy="4257675"/>
          </a:xfrm>
          <a:prstGeom prst="rect">
            <a:avLst/>
          </a:prstGeom>
        </p:spPr>
      </p:pic>
    </p:spTree>
    <p:extLst>
      <p:ext uri="{BB962C8B-B14F-4D97-AF65-F5344CB8AC3E}">
        <p14:creationId xmlns:p14="http://schemas.microsoft.com/office/powerpoint/2010/main" val="3619178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8451" y="4580297"/>
            <a:ext cx="2671778" cy="1373425"/>
          </a:xfrm>
          <a:prstGeom prst="rect">
            <a:avLst/>
          </a:prstGeom>
        </p:spPr>
      </p:pic>
      <p:sp>
        <p:nvSpPr>
          <p:cNvPr id="2" name="Title 1"/>
          <p:cNvSpPr>
            <a:spLocks noGrp="1"/>
          </p:cNvSpPr>
          <p:nvPr>
            <p:ph type="ctrTitle"/>
          </p:nvPr>
        </p:nvSpPr>
        <p:spPr>
          <a:xfrm>
            <a:off x="0" y="3202425"/>
            <a:ext cx="9181928" cy="1123925"/>
          </a:xfrm>
        </p:spPr>
        <p:txBody>
          <a:bodyPr>
            <a:normAutofit/>
          </a:bodyPr>
          <a:lstStyle/>
          <a:p>
            <a:pPr algn="ctr"/>
            <a:r>
              <a:rPr lang="en-US" sz="5400">
                <a:latin typeface="Palatino Linotype (Body)"/>
              </a:rPr>
              <a:t>Reports &amp; Records Requests</a:t>
            </a:r>
          </a:p>
        </p:txBody>
      </p:sp>
      <p:sp>
        <p:nvSpPr>
          <p:cNvPr id="6" name="Title 1">
            <a:extLst>
              <a:ext uri="{FF2B5EF4-FFF2-40B4-BE49-F238E27FC236}">
                <a16:creationId xmlns:a16="http://schemas.microsoft.com/office/drawing/2014/main" id="{E3CC2578-9E7D-A93A-22B6-C8C8E1ED3941}"/>
              </a:ext>
            </a:extLst>
          </p:cNvPr>
          <p:cNvSpPr txBox="1">
            <a:spLocks/>
          </p:cNvSpPr>
          <p:nvPr/>
        </p:nvSpPr>
        <p:spPr>
          <a:xfrm>
            <a:off x="-1371367" y="2150883"/>
            <a:ext cx="10468864" cy="1051542"/>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600" b="1" i="0" u="none" strike="noStrike" kern="1200" cap="none" spc="0" normalizeH="0" baseline="0" noProof="0">
                <a:ln>
                  <a:noFill/>
                </a:ln>
                <a:solidFill>
                  <a:srgbClr val="455F51"/>
                </a:solidFill>
                <a:effectLst/>
                <a:uLnTx/>
                <a:uFillTx/>
                <a:latin typeface="Palatino Linotype (Body)"/>
                <a:ea typeface="+mj-ea"/>
                <a:cs typeface="+mj-cs"/>
              </a:rPr>
              <a:t>Records Department </a:t>
            </a:r>
          </a:p>
        </p:txBody>
      </p:sp>
    </p:spTree>
    <p:extLst>
      <p:ext uri="{BB962C8B-B14F-4D97-AF65-F5344CB8AC3E}">
        <p14:creationId xmlns:p14="http://schemas.microsoft.com/office/powerpoint/2010/main" val="3549628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7" name="Rectangle 26">
            <a:extLst>
              <a:ext uri="{FF2B5EF4-FFF2-40B4-BE49-F238E27FC236}">
                <a16:creationId xmlns:a16="http://schemas.microsoft.com/office/drawing/2014/main" id="{2933738F-F83C-4B87-B2FE-47C89029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BF0EFF-1CF1-4170-85D9-F374F80C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8796528-F535-26AF-DAF5-5EBB9E5CD57A}"/>
              </a:ext>
            </a:extLst>
          </p:cNvPr>
          <p:cNvSpPr>
            <a:spLocks noGrp="1"/>
          </p:cNvSpPr>
          <p:nvPr>
            <p:ph type="title"/>
          </p:nvPr>
        </p:nvSpPr>
        <p:spPr>
          <a:xfrm>
            <a:off x="35063" y="1086891"/>
            <a:ext cx="3592670" cy="2944463"/>
          </a:xfrm>
        </p:spPr>
        <p:txBody>
          <a:bodyPr vert="horz" lIns="91440" tIns="45720" rIns="91440" bIns="45720" rtlCol="0" anchor="b">
            <a:normAutofit/>
          </a:bodyPr>
          <a:lstStyle/>
          <a:p>
            <a:r>
              <a:rPr lang="en-US" sz="4400" b="1"/>
              <a:t>Official </a:t>
            </a:r>
            <a:br>
              <a:rPr lang="en-US" sz="4400" b="1"/>
            </a:br>
            <a:r>
              <a:rPr lang="en-US" sz="4000" b="1"/>
              <a:t>Sample Ballot</a:t>
            </a:r>
          </a:p>
        </p:txBody>
      </p:sp>
      <p:sp>
        <p:nvSpPr>
          <p:cNvPr id="31" name="Rectangle 30">
            <a:extLst>
              <a:ext uri="{FF2B5EF4-FFF2-40B4-BE49-F238E27FC236}">
                <a16:creationId xmlns:a16="http://schemas.microsoft.com/office/drawing/2014/main" id="{3D59E22E-2E4E-400B-B6CD-86ED04367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map of a city&#10;&#10;Description automatically generated">
            <a:extLst>
              <a:ext uri="{FF2B5EF4-FFF2-40B4-BE49-F238E27FC236}">
                <a16:creationId xmlns:a16="http://schemas.microsoft.com/office/drawing/2014/main" id="{23A7BF7F-F712-9C22-1147-2BAA2EBAC75D}"/>
              </a:ext>
            </a:extLst>
          </p:cNvPr>
          <p:cNvPicPr>
            <a:picLocks noChangeAspect="1"/>
          </p:cNvPicPr>
          <p:nvPr/>
        </p:nvPicPr>
        <p:blipFill>
          <a:blip r:embed="rId3"/>
          <a:stretch>
            <a:fillRect/>
          </a:stretch>
        </p:blipFill>
        <p:spPr>
          <a:xfrm>
            <a:off x="3984387" y="1413615"/>
            <a:ext cx="7229475" cy="3467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05958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50E6-A3B8-6253-FEBD-830F6C91AC2E}"/>
              </a:ext>
            </a:extLst>
          </p:cNvPr>
          <p:cNvSpPr>
            <a:spLocks noGrp="1"/>
          </p:cNvSpPr>
          <p:nvPr>
            <p:ph type="title"/>
          </p:nvPr>
        </p:nvSpPr>
        <p:spPr/>
        <p:txBody>
          <a:bodyPr>
            <a:normAutofit/>
          </a:bodyPr>
          <a:lstStyle/>
          <a:p>
            <a:r>
              <a:rPr lang="en-US" sz="6000"/>
              <a:t>Public Records Request Policy </a:t>
            </a:r>
          </a:p>
        </p:txBody>
      </p:sp>
      <p:sp>
        <p:nvSpPr>
          <p:cNvPr id="3" name="Content Placeholder 2">
            <a:extLst>
              <a:ext uri="{FF2B5EF4-FFF2-40B4-BE49-F238E27FC236}">
                <a16:creationId xmlns:a16="http://schemas.microsoft.com/office/drawing/2014/main" id="{FEA58694-7EFD-841E-9393-0DFE7AD709AF}"/>
              </a:ext>
            </a:extLst>
          </p:cNvPr>
          <p:cNvSpPr>
            <a:spLocks noGrp="1"/>
          </p:cNvSpPr>
          <p:nvPr>
            <p:ph idx="1"/>
          </p:nvPr>
        </p:nvSpPr>
        <p:spPr/>
        <p:txBody>
          <a:bodyPr>
            <a:normAutofit fontScale="92500" lnSpcReduction="10000"/>
          </a:bodyPr>
          <a:lstStyle/>
          <a:p>
            <a:pPr marL="0" indent="0" algn="just">
              <a:buNone/>
            </a:pPr>
            <a:r>
              <a:rPr lang="en-US" sz="2400"/>
              <a:t>Our office has a public records request policy which we share in response to any records requests submitted to our office; the policy will cover most of your questions related to records requests. The policy will help you understand the scope of the public records request and what to expect regarding the format, nature, time, and the requested records' cost. We include a copy of our policy and form in the packet for your reference.</a:t>
            </a:r>
          </a:p>
          <a:p>
            <a:pPr marL="0" indent="0" algn="just">
              <a:buNone/>
            </a:pPr>
            <a:r>
              <a:rPr lang="en-US" sz="2400">
                <a:solidFill>
                  <a:srgbClr val="FF0000"/>
                </a:solidFill>
              </a:rPr>
              <a:t>Request Fulfillment </a:t>
            </a:r>
            <a:r>
              <a:rPr lang="en-US" sz="2400"/>
              <a:t>– The Public Records Act "demands prompt attention and a reasonable response time," not the quickest-possible response. (3) Requests may take up to 9 business days during a non-election cycle and 15 business days during an election cycle, which is subject to change depending on the extent of the request. We will assess the large requests individually and notify the requester if the request exceeds the estimated preparation time. </a:t>
            </a:r>
            <a:r>
              <a:rPr lang="en-US" sz="2400">
                <a:solidFill>
                  <a:srgbClr val="FF0000"/>
                </a:solidFill>
              </a:rPr>
              <a:t>F.S. 119.07. (1)(c). </a:t>
            </a:r>
          </a:p>
        </p:txBody>
      </p:sp>
    </p:spTree>
    <p:extLst>
      <p:ext uri="{BB962C8B-B14F-4D97-AF65-F5344CB8AC3E}">
        <p14:creationId xmlns:p14="http://schemas.microsoft.com/office/powerpoint/2010/main" val="2556093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1360" y="6217851"/>
            <a:ext cx="1245308" cy="640149"/>
          </a:xfrm>
          <a:prstGeom prst="rect">
            <a:avLst/>
          </a:prstGeom>
        </p:spPr>
      </p:pic>
      <p:sp>
        <p:nvSpPr>
          <p:cNvPr id="9" name="Title 8"/>
          <p:cNvSpPr>
            <a:spLocks noGrp="1"/>
          </p:cNvSpPr>
          <p:nvPr>
            <p:ph type="title"/>
          </p:nvPr>
        </p:nvSpPr>
        <p:spPr/>
        <p:txBody>
          <a:bodyPr/>
          <a:lstStyle/>
          <a:p>
            <a:r>
              <a:rPr lang="en-US" sz="6000"/>
              <a:t>Reports</a:t>
            </a:r>
            <a:endParaRPr lang="en-US"/>
          </a:p>
        </p:txBody>
      </p:sp>
      <p:sp>
        <p:nvSpPr>
          <p:cNvPr id="10" name="Content Placeholder 9"/>
          <p:cNvSpPr>
            <a:spLocks noGrp="1"/>
          </p:cNvSpPr>
          <p:nvPr>
            <p:ph idx="1"/>
          </p:nvPr>
        </p:nvSpPr>
        <p:spPr/>
        <p:txBody>
          <a:bodyPr>
            <a:normAutofit fontScale="92500" lnSpcReduction="10000"/>
          </a:bodyPr>
          <a:lstStyle/>
          <a:p>
            <a:pPr marL="0" marR="0" indent="0">
              <a:spcBef>
                <a:spcPts val="0"/>
              </a:spcBef>
              <a:spcAft>
                <a:spcPts val="0"/>
              </a:spcAft>
              <a:buNone/>
            </a:pPr>
            <a:r>
              <a:rPr lang="en-US" sz="3600">
                <a:latin typeface="Palatino Linotype (Body)"/>
                <a:ea typeface="Calibri" panose="020F0502020204030204" pitchFamily="34" charset="0"/>
                <a:cs typeface="Arial" panose="020B0604020202020204" pitchFamily="34" charset="0"/>
              </a:rPr>
              <a:t>Candidates are eligible to request and receive the following:</a:t>
            </a:r>
          </a:p>
          <a:p>
            <a:pPr marL="0" marR="0" indent="0">
              <a:spcBef>
                <a:spcPts val="0"/>
              </a:spcBef>
              <a:spcAft>
                <a:spcPts val="0"/>
              </a:spcAft>
              <a:buNone/>
            </a:pPr>
            <a:endParaRPr lang="en-US" sz="3600">
              <a:latin typeface="Palatino Linotype (Body)"/>
              <a:ea typeface="Calibri" panose="020F0502020204030204" pitchFamily="34" charset="0"/>
              <a:cs typeface="Arial" panose="020B0604020202020204" pitchFamily="34" charset="0"/>
            </a:endParaRPr>
          </a:p>
          <a:p>
            <a:pPr>
              <a:spcBef>
                <a:spcPts val="0"/>
              </a:spcBef>
              <a:buFont typeface="Wingdings" panose="05000000000000000000" pitchFamily="2" charset="2"/>
              <a:buChar char="Ø"/>
            </a:pPr>
            <a:r>
              <a:rPr lang="en-US" sz="3600">
                <a:latin typeface="Palatino Linotype (Body)"/>
                <a:ea typeface="Calibri" panose="020F0502020204030204" pitchFamily="34" charset="0"/>
                <a:cs typeface="Arial" panose="020B0604020202020204" pitchFamily="34" charset="0"/>
              </a:rPr>
              <a:t>Data access account. </a:t>
            </a:r>
          </a:p>
          <a:p>
            <a:pPr marL="0" indent="0">
              <a:spcBef>
                <a:spcPts val="0"/>
              </a:spcBef>
              <a:buNone/>
            </a:pPr>
            <a:endParaRPr lang="en-US" sz="3600">
              <a:latin typeface="Palatino Linotype (Body)"/>
              <a:ea typeface="Calibri" panose="020F0502020204030204" pitchFamily="34" charset="0"/>
              <a:cs typeface="Arial" panose="020B0604020202020204" pitchFamily="34" charset="0"/>
            </a:endParaRPr>
          </a:p>
          <a:p>
            <a:pPr>
              <a:spcBef>
                <a:spcPts val="0"/>
              </a:spcBef>
              <a:buFont typeface="Wingdings" panose="05000000000000000000" pitchFamily="2" charset="2"/>
              <a:buChar char="Ø"/>
            </a:pPr>
            <a:r>
              <a:rPr lang="en-US" sz="3600">
                <a:latin typeface="Palatino Linotype (Body)"/>
                <a:ea typeface="Calibri" panose="020F0502020204030204" pitchFamily="34" charset="0"/>
                <a:cs typeface="Arial" panose="020B0604020202020204" pitchFamily="34" charset="0"/>
              </a:rPr>
              <a:t>Vote by mail requests information.</a:t>
            </a:r>
          </a:p>
          <a:p>
            <a:pPr marL="0" indent="0">
              <a:spcBef>
                <a:spcPts val="0"/>
              </a:spcBef>
              <a:buNone/>
            </a:pPr>
            <a:endParaRPr lang="en-US" sz="3600">
              <a:latin typeface="Palatino Linotype (Body)"/>
              <a:ea typeface="Calibri" panose="020F0502020204030204" pitchFamily="34" charset="0"/>
              <a:cs typeface="Arial" panose="020B0604020202020204" pitchFamily="34" charset="0"/>
            </a:endParaRPr>
          </a:p>
          <a:p>
            <a:pPr marR="0">
              <a:spcBef>
                <a:spcPts val="0"/>
              </a:spcBef>
              <a:spcAft>
                <a:spcPts val="0"/>
              </a:spcAft>
              <a:buFont typeface="Wingdings" panose="05000000000000000000" pitchFamily="2" charset="2"/>
              <a:buChar char="Ø"/>
            </a:pPr>
            <a:r>
              <a:rPr lang="en-US" sz="3600">
                <a:latin typeface="Palatino Linotype (Body)"/>
                <a:ea typeface="Calibri" panose="020F0502020204030204" pitchFamily="34" charset="0"/>
                <a:cs typeface="Arial" panose="020B0604020202020204" pitchFamily="34" charset="0"/>
              </a:rPr>
              <a:t>Early voting information.</a:t>
            </a:r>
          </a:p>
          <a:p>
            <a:pPr marL="0" marR="0" indent="0">
              <a:spcBef>
                <a:spcPts val="0"/>
              </a:spcBef>
              <a:spcAft>
                <a:spcPts val="0"/>
              </a:spcAft>
              <a:buNone/>
            </a:pPr>
            <a:endParaRPr lang="en-US" sz="3600">
              <a:latin typeface="Palatino Linotype (Body)"/>
              <a:ea typeface="Calibri" panose="020F0502020204030204" pitchFamily="34" charset="0"/>
              <a:cs typeface="Arial" panose="020B0604020202020204" pitchFamily="34" charset="0"/>
            </a:endParaRPr>
          </a:p>
          <a:p>
            <a:pPr marR="0">
              <a:spcBef>
                <a:spcPts val="0"/>
              </a:spcBef>
              <a:spcAft>
                <a:spcPts val="0"/>
              </a:spcAft>
              <a:buFont typeface="Wingdings" panose="05000000000000000000" pitchFamily="2" charset="2"/>
              <a:buChar char="Ø"/>
            </a:pPr>
            <a:r>
              <a:rPr lang="en-US" sz="3600">
                <a:latin typeface="Palatino Linotype (Body)"/>
                <a:ea typeface="Calibri" panose="020F0502020204030204" pitchFamily="34" charset="0"/>
                <a:cs typeface="Arial" panose="020B0604020202020204" pitchFamily="34" charset="0"/>
              </a:rPr>
              <a:t>Voters' list with and without voting history. </a:t>
            </a:r>
            <a:r>
              <a:rPr lang="en-US" sz="1400">
                <a:solidFill>
                  <a:srgbClr val="FF0000"/>
                </a:solidFill>
                <a:latin typeface="Palatino Linotype (Body)"/>
                <a:ea typeface="Calibri" panose="020F0502020204030204" pitchFamily="34" charset="0"/>
                <a:cs typeface="Arial" panose="020B0604020202020204" pitchFamily="34" charset="0"/>
              </a:rPr>
              <a:t>“without history AKA; </a:t>
            </a:r>
            <a:r>
              <a:rPr lang="en-US" sz="1050">
                <a:solidFill>
                  <a:srgbClr val="FF0000"/>
                </a:solidFill>
                <a:latin typeface="Palatino Linotype (Body)"/>
                <a:ea typeface="Calibri" panose="020F0502020204030204" pitchFamily="34" charset="0"/>
                <a:cs typeface="Arial" panose="020B0604020202020204" pitchFamily="34" charset="0"/>
              </a:rPr>
              <a:t>Walking List “, </a:t>
            </a:r>
            <a:r>
              <a:rPr lang="en-US" sz="1400">
                <a:solidFill>
                  <a:srgbClr val="FF0000"/>
                </a:solidFill>
                <a:latin typeface="Palatino Linotype (Body)"/>
                <a:ea typeface="Calibri" panose="020F0502020204030204" pitchFamily="34" charset="0"/>
                <a:cs typeface="Arial" panose="020B0604020202020204" pitchFamily="34" charset="0"/>
              </a:rPr>
              <a:t>“Voters’ list with history AKA; Super Voters List “.</a:t>
            </a:r>
            <a:endParaRPr lang="en-US" sz="1050">
              <a:solidFill>
                <a:srgbClr val="FF0000"/>
              </a:solidFill>
              <a:latin typeface="Palatino Linotype (Body)"/>
              <a:ea typeface="Calibri" panose="020F0502020204030204" pitchFamily="34" charset="0"/>
              <a:cs typeface="Arial" panose="020B0604020202020204" pitchFamily="34" charset="0"/>
            </a:endParaRPr>
          </a:p>
          <a:p>
            <a:pPr marL="0" indent="0">
              <a:spcBef>
                <a:spcPts val="0"/>
              </a:spcBef>
              <a:buNone/>
            </a:pPr>
            <a:endParaRPr lang="en-US" sz="3200">
              <a:latin typeface="Palatino Linotype (Body)"/>
              <a:ea typeface="Calibri" panose="020F0502020204030204" pitchFamily="34" charset="0"/>
              <a:cs typeface="Arial" panose="020B0604020202020204" pitchFamily="34" charset="0"/>
            </a:endParaRPr>
          </a:p>
          <a:p>
            <a:pPr marL="0" indent="0">
              <a:spcBef>
                <a:spcPts val="0"/>
              </a:spcBef>
              <a:buNone/>
            </a:pPr>
            <a:endParaRPr lang="en-US" sz="3200">
              <a:effectLst/>
              <a:latin typeface="Palatino Linotype (Body)"/>
              <a:ea typeface="Calibri" panose="020F0502020204030204" pitchFamily="34" charset="0"/>
              <a:cs typeface="Arial" panose="020B0604020202020204" pitchFamily="34" charset="0"/>
            </a:endParaRPr>
          </a:p>
          <a:p>
            <a:pPr marL="0" indent="0">
              <a:spcBef>
                <a:spcPts val="0"/>
              </a:spcBef>
              <a:buNone/>
            </a:pPr>
            <a:endParaRPr lang="en-US" sz="3200">
              <a:effectLst/>
              <a:latin typeface="Palatino Linotype (Body)"/>
              <a:ea typeface="Calibri" panose="020F0502020204030204" pitchFamily="34" charset="0"/>
              <a:cs typeface="Arial" panose="020B0604020202020204" pitchFamily="34" charset="0"/>
            </a:endParaRPr>
          </a:p>
          <a:p>
            <a:endParaRPr lang="en-US" sz="4000">
              <a:latin typeface="Palatino Linotype (Body)"/>
            </a:endParaRPr>
          </a:p>
        </p:txBody>
      </p:sp>
    </p:spTree>
    <p:extLst>
      <p:ext uri="{BB962C8B-B14F-4D97-AF65-F5344CB8AC3E}">
        <p14:creationId xmlns:p14="http://schemas.microsoft.com/office/powerpoint/2010/main" val="989129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3B0E-C4A6-1CBA-311F-268B1584D9AA}"/>
              </a:ext>
            </a:extLst>
          </p:cNvPr>
          <p:cNvSpPr>
            <a:spLocks noGrp="1"/>
          </p:cNvSpPr>
          <p:nvPr>
            <p:ph type="title"/>
          </p:nvPr>
        </p:nvSpPr>
        <p:spPr/>
        <p:txBody>
          <a:bodyPr/>
          <a:lstStyle/>
          <a:p>
            <a:r>
              <a:rPr lang="en-US">
                <a:ea typeface="+mj-lt"/>
                <a:cs typeface="+mj-lt"/>
              </a:rPr>
              <a:t>DATA ACCESS ACCOUNT APPLICATION</a:t>
            </a:r>
          </a:p>
          <a:p>
            <a:endParaRPr lang="en-US"/>
          </a:p>
        </p:txBody>
      </p:sp>
      <p:pic>
        <p:nvPicPr>
          <p:cNvPr id="4" name="Content Placeholder 3">
            <a:extLst>
              <a:ext uri="{FF2B5EF4-FFF2-40B4-BE49-F238E27FC236}">
                <a16:creationId xmlns:a16="http://schemas.microsoft.com/office/drawing/2014/main" id="{882819FA-B04B-A697-8400-EFD8161541C8}"/>
              </a:ext>
            </a:extLst>
          </p:cNvPr>
          <p:cNvPicPr>
            <a:picLocks noGrp="1" noChangeAspect="1"/>
          </p:cNvPicPr>
          <p:nvPr>
            <p:ph idx="1"/>
          </p:nvPr>
        </p:nvPicPr>
        <p:blipFill>
          <a:blip r:embed="rId2"/>
          <a:stretch>
            <a:fillRect/>
          </a:stretch>
        </p:blipFill>
        <p:spPr>
          <a:xfrm>
            <a:off x="5539871" y="863600"/>
            <a:ext cx="3972933" cy="5121275"/>
          </a:xfrm>
        </p:spPr>
      </p:pic>
      <p:pic>
        <p:nvPicPr>
          <p:cNvPr id="5" name="Picture 4">
            <a:extLst>
              <a:ext uri="{FF2B5EF4-FFF2-40B4-BE49-F238E27FC236}">
                <a16:creationId xmlns:a16="http://schemas.microsoft.com/office/drawing/2014/main" id="{A8238CD5-D23A-4E98-E7E6-85D83CFB9DFC}"/>
              </a:ext>
            </a:extLst>
          </p:cNvPr>
          <p:cNvPicPr>
            <a:picLocks noChangeAspect="1"/>
          </p:cNvPicPr>
          <p:nvPr/>
        </p:nvPicPr>
        <p:blipFill>
          <a:blip r:embed="rId3"/>
          <a:stretch>
            <a:fillRect/>
          </a:stretch>
        </p:blipFill>
        <p:spPr>
          <a:xfrm>
            <a:off x="5441558" y="715954"/>
            <a:ext cx="4420217" cy="5734850"/>
          </a:xfrm>
          <a:prstGeom prst="rect">
            <a:avLst/>
          </a:prstGeom>
        </p:spPr>
      </p:pic>
    </p:spTree>
    <p:extLst>
      <p:ext uri="{BB962C8B-B14F-4D97-AF65-F5344CB8AC3E}">
        <p14:creationId xmlns:p14="http://schemas.microsoft.com/office/powerpoint/2010/main" val="7518561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DDAA-5303-00FE-E0E4-C00CF7C7B610}"/>
              </a:ext>
            </a:extLst>
          </p:cNvPr>
          <p:cNvSpPr>
            <a:spLocks noGrp="1"/>
          </p:cNvSpPr>
          <p:nvPr>
            <p:ph type="title"/>
          </p:nvPr>
        </p:nvSpPr>
        <p:spPr/>
        <p:txBody>
          <a:bodyPr>
            <a:normAutofit/>
          </a:bodyPr>
          <a:lstStyle/>
          <a:p>
            <a:r>
              <a:rPr lang="en-US" sz="6000" b="1">
                <a:latin typeface="+mn-lt"/>
              </a:rPr>
              <a:t>Data Access Account </a:t>
            </a:r>
          </a:p>
        </p:txBody>
      </p:sp>
      <p:sp>
        <p:nvSpPr>
          <p:cNvPr id="3" name="Content Placeholder 2">
            <a:extLst>
              <a:ext uri="{FF2B5EF4-FFF2-40B4-BE49-F238E27FC236}">
                <a16:creationId xmlns:a16="http://schemas.microsoft.com/office/drawing/2014/main" id="{822D9475-C272-FBB6-B8AB-266B08891E31}"/>
              </a:ext>
            </a:extLst>
          </p:cNvPr>
          <p:cNvSpPr>
            <a:spLocks noGrp="1"/>
          </p:cNvSpPr>
          <p:nvPr>
            <p:ph idx="1"/>
          </p:nvPr>
        </p:nvSpPr>
        <p:spPr/>
        <p:txBody>
          <a:bodyPr vert="horz" lIns="91440" tIns="45720" rIns="91440" bIns="45720" anchor="t">
            <a:normAutofit fontScale="85000" lnSpcReduction="20000"/>
          </a:bodyPr>
          <a:lstStyle/>
          <a:p>
            <a:pPr marL="0">
              <a:lnSpc>
                <a:spcPct val="107000"/>
              </a:lnSpc>
              <a:spcBef>
                <a:spcPts val="0"/>
              </a:spcBef>
              <a:spcAft>
                <a:spcPts val="800"/>
              </a:spcAft>
            </a:pPr>
            <a:r>
              <a:rPr lang="en-US" sz="2800" b="1">
                <a:solidFill>
                  <a:schemeClr val="tx2"/>
                </a:solidFill>
                <a:ea typeface="+mj-ea"/>
                <a:cs typeface="+mj-cs"/>
              </a:rPr>
              <a:t>The candidate data access account contains the following records: </a:t>
            </a:r>
          </a:p>
          <a:p>
            <a:pPr marL="0" indent="0">
              <a:lnSpc>
                <a:spcPct val="107000"/>
              </a:lnSpc>
              <a:spcBef>
                <a:spcPts val="0"/>
              </a:spcBef>
              <a:spcAft>
                <a:spcPts val="800"/>
              </a:spcAft>
              <a:buNone/>
            </a:pPr>
            <a:r>
              <a:rPr lang="en-US" sz="1800">
                <a:effectLst/>
                <a:latin typeface="Calibri"/>
                <a:ea typeface="Calibri" panose="020F0502020204030204" pitchFamily="34" charset="0"/>
                <a:cs typeface="Arial"/>
              </a:rPr>
              <a:t>a</a:t>
            </a:r>
            <a:r>
              <a:rPr lang="en-US" sz="1500" b="1"/>
              <a:t>)</a:t>
            </a:r>
            <a:r>
              <a:rPr lang="en-US" sz="2800" b="1"/>
              <a:t> </a:t>
            </a:r>
            <a:r>
              <a:rPr lang="en-US" sz="1500" b="1"/>
              <a:t>Vote by Mail request list, and reports are</a:t>
            </a:r>
            <a:r>
              <a:rPr lang="en-US" sz="1500" b="1">
                <a:cs typeface="Arial"/>
              </a:rPr>
              <a:t> </a:t>
            </a:r>
            <a:r>
              <a:rPr lang="en-US" sz="1500" b="1">
                <a:effectLst/>
                <a:ea typeface="Calibri" panose="020F0502020204030204" pitchFamily="34" charset="0"/>
                <a:cs typeface="Arial"/>
              </a:rPr>
              <a:t>"Confidential per section 101.62(3), Florida Statutes.</a:t>
            </a:r>
            <a:r>
              <a:rPr lang="en-US" sz="1500" b="1">
                <a:solidFill>
                  <a:srgbClr val="FF0000"/>
                </a:solidFill>
                <a:ea typeface="Calibri" panose="020F0502020204030204" pitchFamily="34" charset="0"/>
                <a:cs typeface="Arial"/>
              </a:rPr>
              <a:t> </a:t>
            </a:r>
            <a:endParaRPr lang="en-US" sz="1500" b="1">
              <a:solidFill>
                <a:srgbClr val="FF0000"/>
              </a:solidFill>
              <a:effectLst/>
              <a:ea typeface="Calibri" panose="020F0502020204030204" pitchFamily="34" charset="0"/>
              <a:cs typeface="Arial"/>
            </a:endParaRPr>
          </a:p>
          <a:p>
            <a:pPr marL="0" indent="0">
              <a:lnSpc>
                <a:spcPct val="107000"/>
              </a:lnSpc>
              <a:spcBef>
                <a:spcPts val="0"/>
              </a:spcBef>
              <a:spcAft>
                <a:spcPts val="800"/>
              </a:spcAft>
              <a:buNone/>
            </a:pPr>
            <a:r>
              <a:rPr lang="en-US" sz="1500" b="1"/>
              <a:t>b) Early voting reports. </a:t>
            </a:r>
          </a:p>
          <a:p>
            <a:pPr marL="0" marR="0" indent="0">
              <a:lnSpc>
                <a:spcPct val="107000"/>
              </a:lnSpc>
              <a:spcBef>
                <a:spcPts val="0"/>
              </a:spcBef>
              <a:spcAft>
                <a:spcPts val="800"/>
              </a:spcAft>
              <a:buNone/>
            </a:pPr>
            <a:r>
              <a:rPr lang="en-US" sz="1500" b="1">
                <a:ea typeface="Calibri" panose="020F0502020204030204" pitchFamily="34" charset="0"/>
                <a:cs typeface="Arial"/>
              </a:rPr>
              <a:t>c</a:t>
            </a:r>
            <a:r>
              <a:rPr lang="en-US" sz="1500" b="1">
                <a:effectLst/>
                <a:ea typeface="Calibri" panose="020F0502020204030204" pitchFamily="34" charset="0"/>
                <a:cs typeface="Arial"/>
              </a:rPr>
              <a:t>) Voters' list (with &amp; without history). </a:t>
            </a:r>
            <a:r>
              <a:rPr lang="en-US" sz="1500" b="1">
                <a:solidFill>
                  <a:srgbClr val="FF0000"/>
                </a:solidFill>
                <a:effectLst/>
                <a:ea typeface="Calibri" panose="020F0502020204030204" pitchFamily="34" charset="0"/>
                <a:cs typeface="Arial"/>
              </a:rPr>
              <a:t>"Current System Available history 2004 to present.“ “Prior years will take longer to produce”.</a:t>
            </a:r>
          </a:p>
          <a:p>
            <a:pPr marL="0" indent="0">
              <a:lnSpc>
                <a:spcPct val="107000"/>
              </a:lnSpc>
              <a:spcBef>
                <a:spcPts val="0"/>
              </a:spcBef>
              <a:spcAft>
                <a:spcPts val="800"/>
              </a:spcAft>
              <a:buNone/>
            </a:pPr>
            <a:r>
              <a:rPr lang="en-US" sz="1500" b="1">
                <a:effectLst/>
                <a:ea typeface="Calibri" panose="020F0502020204030204" pitchFamily="34" charset="0"/>
                <a:cs typeface="Arial"/>
              </a:rPr>
              <a:t>e) Any files subject to the public records request scope which can't be shared by email.</a:t>
            </a:r>
            <a:r>
              <a:rPr lang="en-US" sz="1500" b="1">
                <a:ea typeface="Calibri" panose="020F0502020204030204" pitchFamily="34" charset="0"/>
                <a:cs typeface="Arial"/>
              </a:rPr>
              <a:t> </a:t>
            </a:r>
            <a:endParaRPr lang="en-US" sz="1500" b="1">
              <a:effectLst/>
              <a:ea typeface="Calibri" panose="020F0502020204030204" pitchFamily="34" charset="0"/>
              <a:cs typeface="Arial" panose="020B0604020202020204" pitchFamily="34" charset="0"/>
            </a:endParaRPr>
          </a:p>
          <a:p>
            <a:pPr marL="0" indent="0">
              <a:lnSpc>
                <a:spcPct val="107000"/>
              </a:lnSpc>
              <a:spcBef>
                <a:spcPts val="0"/>
              </a:spcBef>
              <a:spcAft>
                <a:spcPts val="800"/>
              </a:spcAft>
              <a:buNone/>
            </a:pPr>
            <a:r>
              <a:rPr lang="en-US" sz="2800" b="1">
                <a:solidFill>
                  <a:schemeClr val="tx2"/>
                </a:solidFill>
                <a:ea typeface="+mj-ea"/>
                <a:cs typeface="+mj-cs"/>
              </a:rPr>
              <a:t>Accounts Requirements: </a:t>
            </a:r>
          </a:p>
          <a:p>
            <a:pPr marL="0" marR="0" indent="0">
              <a:lnSpc>
                <a:spcPct val="107000"/>
              </a:lnSpc>
              <a:spcBef>
                <a:spcPts val="0"/>
              </a:spcBef>
              <a:spcAft>
                <a:spcPts val="800"/>
              </a:spcAft>
              <a:buNone/>
            </a:pPr>
            <a:r>
              <a:rPr lang="en-US" sz="1800" b="1">
                <a:effectLst/>
                <a:latin typeface="Calibri"/>
                <a:ea typeface="Calibri" panose="020F0502020204030204" pitchFamily="34" charset="0"/>
                <a:cs typeface="Arial"/>
              </a:rPr>
              <a:t>1.</a:t>
            </a:r>
            <a:r>
              <a:rPr lang="en-US" sz="1500" b="1"/>
              <a:t> Complete an application.</a:t>
            </a:r>
          </a:p>
          <a:p>
            <a:pPr marL="0" marR="0" indent="0">
              <a:lnSpc>
                <a:spcPct val="107000"/>
              </a:lnSpc>
              <a:spcBef>
                <a:spcPts val="0"/>
              </a:spcBef>
              <a:spcAft>
                <a:spcPts val="800"/>
              </a:spcAft>
              <a:buNone/>
            </a:pPr>
            <a:r>
              <a:rPr lang="en-US" sz="1500" b="1"/>
              <a:t>2. Username and password are provided only for candidates via phone or face to face</a:t>
            </a:r>
            <a:r>
              <a:rPr lang="en-US" sz="1800" b="1">
                <a:effectLst/>
                <a:ea typeface="Calibri" panose="020F0502020204030204" pitchFamily="34" charset="0"/>
                <a:cs typeface="Arial"/>
              </a:rPr>
              <a:t>.</a:t>
            </a:r>
          </a:p>
          <a:p>
            <a:pPr marL="0">
              <a:lnSpc>
                <a:spcPct val="107000"/>
              </a:lnSpc>
              <a:spcBef>
                <a:spcPts val="0"/>
              </a:spcBef>
              <a:spcAft>
                <a:spcPts val="800"/>
              </a:spcAft>
            </a:pPr>
            <a:r>
              <a:rPr lang="en-US" sz="2800" b="1">
                <a:solidFill>
                  <a:schemeClr val="tx2"/>
                </a:solidFill>
                <a:ea typeface="+mj-ea"/>
                <a:cs typeface="+mj-cs"/>
              </a:rPr>
              <a:t>Account Files Availability: </a:t>
            </a:r>
          </a:p>
          <a:p>
            <a:pPr marL="0" indent="0">
              <a:lnSpc>
                <a:spcPct val="107000"/>
              </a:lnSpc>
              <a:spcBef>
                <a:spcPts val="0"/>
              </a:spcBef>
              <a:spcAft>
                <a:spcPts val="800"/>
              </a:spcAft>
              <a:buNone/>
            </a:pPr>
            <a:r>
              <a:rPr lang="en-US" sz="1800" b="1">
                <a:latin typeface="Calibri"/>
                <a:cs typeface="Arial"/>
              </a:rPr>
              <a:t>1.</a:t>
            </a:r>
            <a:r>
              <a:rPr lang="en-US" sz="1800">
                <a:ea typeface="+mn-lt"/>
                <a:cs typeface="+mn-lt"/>
              </a:rPr>
              <a:t>VBM files will be available 60 days before the election and 15 days after the election certification date. </a:t>
            </a:r>
            <a:r>
              <a:rPr lang="en-US" sz="1500" b="1">
                <a:solidFill>
                  <a:srgbClr val="FF0000"/>
                </a:solidFill>
                <a:ea typeface="+mn-lt"/>
                <a:cs typeface="+mn-lt"/>
              </a:rPr>
              <a:t>101.62(3), Florida Statutes</a:t>
            </a:r>
            <a:endParaRPr lang="en-US" sz="1800">
              <a:solidFill>
                <a:srgbClr val="FF0000"/>
              </a:solidFill>
              <a:ea typeface="+mn-lt"/>
              <a:cs typeface="+mn-lt"/>
            </a:endParaRPr>
          </a:p>
          <a:p>
            <a:pPr marL="0" marR="0" indent="0">
              <a:lnSpc>
                <a:spcPct val="107000"/>
              </a:lnSpc>
              <a:spcBef>
                <a:spcPts val="0"/>
              </a:spcBef>
              <a:spcAft>
                <a:spcPts val="800"/>
              </a:spcAft>
              <a:buNone/>
            </a:pPr>
            <a:r>
              <a:rPr lang="en-US" sz="1500" b="1"/>
              <a:t>2.Upon request Files will be posted to the account for 14 days.</a:t>
            </a:r>
            <a:endParaRPr lang="en-US"/>
          </a:p>
          <a:p>
            <a:pPr marL="0" indent="0">
              <a:lnSpc>
                <a:spcPct val="107000"/>
              </a:lnSpc>
              <a:spcBef>
                <a:spcPts val="0"/>
              </a:spcBef>
              <a:spcAft>
                <a:spcPts val="800"/>
              </a:spcAft>
              <a:buNone/>
            </a:pPr>
            <a:r>
              <a:rPr lang="en-US" sz="1500" b="1"/>
              <a:t>3. Files are posted in zip folders (PDF &amp; text format). Files are provided in the format maintained by our office; changes to the file format or the style might be subject to a fee as this will be considered as a special request; please refer to the public records request for more details. </a:t>
            </a:r>
          </a:p>
          <a:p>
            <a:endParaRPr lang="en-US"/>
          </a:p>
        </p:txBody>
      </p:sp>
    </p:spTree>
    <p:extLst>
      <p:ext uri="{BB962C8B-B14F-4D97-AF65-F5344CB8AC3E}">
        <p14:creationId xmlns:p14="http://schemas.microsoft.com/office/powerpoint/2010/main" val="2184228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D289E-BCF7-6B28-846A-3990D8313BE7}"/>
            </a:ext>
          </a:extLst>
        </p:cNvPr>
        <p:cNvGrpSpPr/>
        <p:nvPr/>
      </p:nvGrpSpPr>
      <p:grpSpPr>
        <a:xfrm>
          <a:off x="0" y="0"/>
          <a:ext cx="0" cy="0"/>
          <a:chOff x="0" y="0"/>
          <a:chExt cx="0" cy="0"/>
        </a:xfrm>
      </p:grpSpPr>
      <p:pic>
        <p:nvPicPr>
          <p:cNvPr id="2" name="Picture 1" descr="A screenshot of a web page&#10;&#10;Description automatically generated">
            <a:extLst>
              <a:ext uri="{FF2B5EF4-FFF2-40B4-BE49-F238E27FC236}">
                <a16:creationId xmlns:a16="http://schemas.microsoft.com/office/drawing/2014/main" id="{E1897BE0-1645-3235-F002-EEF07F36200E}"/>
              </a:ext>
            </a:extLst>
          </p:cNvPr>
          <p:cNvPicPr>
            <a:picLocks noChangeAspect="1"/>
          </p:cNvPicPr>
          <p:nvPr/>
        </p:nvPicPr>
        <p:blipFill>
          <a:blip r:embed="rId2"/>
          <a:stretch>
            <a:fillRect/>
          </a:stretch>
        </p:blipFill>
        <p:spPr>
          <a:xfrm>
            <a:off x="3011878" y="1627479"/>
            <a:ext cx="8778702" cy="4914900"/>
          </a:xfrm>
          <a:prstGeom prst="rect">
            <a:avLst/>
          </a:prstGeom>
        </p:spPr>
      </p:pic>
      <p:pic>
        <p:nvPicPr>
          <p:cNvPr id="9" name="Picture 8">
            <a:extLst>
              <a:ext uri="{FF2B5EF4-FFF2-40B4-BE49-F238E27FC236}">
                <a16:creationId xmlns:a16="http://schemas.microsoft.com/office/drawing/2014/main" id="{0A4ABCA6-F7DE-6464-15FC-FED94A194ECD}"/>
              </a:ext>
            </a:extLst>
          </p:cNvPr>
          <p:cNvPicPr>
            <a:picLocks noChangeAspect="1"/>
          </p:cNvPicPr>
          <p:nvPr/>
        </p:nvPicPr>
        <p:blipFill>
          <a:blip r:embed="rId3"/>
          <a:stretch>
            <a:fillRect/>
          </a:stretch>
        </p:blipFill>
        <p:spPr>
          <a:xfrm>
            <a:off x="3011878" y="790587"/>
            <a:ext cx="8778702" cy="5144919"/>
          </a:xfrm>
          <a:prstGeom prst="rect">
            <a:avLst/>
          </a:prstGeom>
        </p:spPr>
      </p:pic>
      <p:sp>
        <p:nvSpPr>
          <p:cNvPr id="5" name="Arrow: Down 4">
            <a:extLst>
              <a:ext uri="{FF2B5EF4-FFF2-40B4-BE49-F238E27FC236}">
                <a16:creationId xmlns:a16="http://schemas.microsoft.com/office/drawing/2014/main" id="{709E0E8C-B48A-4137-F7DF-C84C3E8970C3}"/>
              </a:ext>
            </a:extLst>
          </p:cNvPr>
          <p:cNvSpPr/>
          <p:nvPr/>
        </p:nvSpPr>
        <p:spPr>
          <a:xfrm rot="2812506">
            <a:off x="7195285" y="456469"/>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6" name="Arrow: Down 5">
            <a:extLst>
              <a:ext uri="{FF2B5EF4-FFF2-40B4-BE49-F238E27FC236}">
                <a16:creationId xmlns:a16="http://schemas.microsoft.com/office/drawing/2014/main" id="{AE17A733-F269-C2AB-725E-27AE4F16D4D8}"/>
              </a:ext>
            </a:extLst>
          </p:cNvPr>
          <p:cNvSpPr/>
          <p:nvPr/>
        </p:nvSpPr>
        <p:spPr>
          <a:xfrm rot="2812506">
            <a:off x="7663453" y="1377219"/>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8" name="Arrow: Down 7">
            <a:extLst>
              <a:ext uri="{FF2B5EF4-FFF2-40B4-BE49-F238E27FC236}">
                <a16:creationId xmlns:a16="http://schemas.microsoft.com/office/drawing/2014/main" id="{2C98BEBE-FC66-D2C7-E082-B28A1C0FA81C}"/>
              </a:ext>
            </a:extLst>
          </p:cNvPr>
          <p:cNvSpPr/>
          <p:nvPr/>
        </p:nvSpPr>
        <p:spPr>
          <a:xfrm rot="2812506">
            <a:off x="7663453" y="5230246"/>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7" name="Arrow: Down 6">
            <a:extLst>
              <a:ext uri="{FF2B5EF4-FFF2-40B4-BE49-F238E27FC236}">
                <a16:creationId xmlns:a16="http://schemas.microsoft.com/office/drawing/2014/main" id="{0F670E3F-9A89-9613-94FE-0744ADC4F6A0}"/>
              </a:ext>
            </a:extLst>
          </p:cNvPr>
          <p:cNvSpPr/>
          <p:nvPr/>
        </p:nvSpPr>
        <p:spPr>
          <a:xfrm rot="2812506">
            <a:off x="9785781" y="5456381"/>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16725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35CF9192-5A60-ABB8-4EFB-9084E8E3E061}"/>
              </a:ext>
            </a:extLst>
          </p:cNvPr>
          <p:cNvPicPr>
            <a:picLocks noChangeAspect="1"/>
          </p:cNvPicPr>
          <p:nvPr/>
        </p:nvPicPr>
        <p:blipFill rotWithShape="1">
          <a:blip r:embed="rId2"/>
          <a:srcRect l="17572" t="9541" r="16793" b="21513"/>
          <a:stretch/>
        </p:blipFill>
        <p:spPr bwMode="auto">
          <a:xfrm>
            <a:off x="914400" y="809836"/>
            <a:ext cx="9791700" cy="5571735"/>
          </a:xfrm>
          <a:prstGeom prst="rect">
            <a:avLst/>
          </a:prstGeom>
          <a:ln>
            <a:noFill/>
          </a:ln>
          <a:extLst>
            <a:ext uri="{53640926-AAD7-44D8-BBD7-CCE9431645EC}">
              <a14:shadowObscured xmlns:a14="http://schemas.microsoft.com/office/drawing/2010/main"/>
            </a:ext>
          </a:extLst>
        </p:spPr>
      </p:pic>
      <p:sp>
        <p:nvSpPr>
          <p:cNvPr id="5" name="Arrow: Down 4">
            <a:extLst>
              <a:ext uri="{FF2B5EF4-FFF2-40B4-BE49-F238E27FC236}">
                <a16:creationId xmlns:a16="http://schemas.microsoft.com/office/drawing/2014/main" id="{478D5D0A-CAD8-AE10-F0EA-5A1C78D8A964}"/>
              </a:ext>
            </a:extLst>
          </p:cNvPr>
          <p:cNvSpPr/>
          <p:nvPr/>
        </p:nvSpPr>
        <p:spPr>
          <a:xfrm rot="17835057">
            <a:off x="3375442" y="2959795"/>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6" name="Arrow: Down 5">
            <a:extLst>
              <a:ext uri="{FF2B5EF4-FFF2-40B4-BE49-F238E27FC236}">
                <a16:creationId xmlns:a16="http://schemas.microsoft.com/office/drawing/2014/main" id="{D0DA9192-C73B-E187-33FA-D307E065AEF2}"/>
              </a:ext>
            </a:extLst>
          </p:cNvPr>
          <p:cNvSpPr/>
          <p:nvPr/>
        </p:nvSpPr>
        <p:spPr>
          <a:xfrm rot="17835057">
            <a:off x="3375441" y="3301361"/>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7" name="Arrow: Down 6">
            <a:extLst>
              <a:ext uri="{FF2B5EF4-FFF2-40B4-BE49-F238E27FC236}">
                <a16:creationId xmlns:a16="http://schemas.microsoft.com/office/drawing/2014/main" id="{5121B94D-9631-06CE-1B80-6E0600719632}"/>
              </a:ext>
            </a:extLst>
          </p:cNvPr>
          <p:cNvSpPr/>
          <p:nvPr/>
        </p:nvSpPr>
        <p:spPr>
          <a:xfrm rot="16511767">
            <a:off x="4775617" y="3954235"/>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2337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9A5E0-A6AB-427D-F5CB-FB38FC1254D6}"/>
              </a:ext>
            </a:extLst>
          </p:cNvPr>
          <p:cNvPicPr>
            <a:picLocks noChangeAspect="1"/>
          </p:cNvPicPr>
          <p:nvPr/>
        </p:nvPicPr>
        <p:blipFill>
          <a:blip r:embed="rId2"/>
          <a:stretch>
            <a:fillRect/>
          </a:stretch>
        </p:blipFill>
        <p:spPr>
          <a:xfrm>
            <a:off x="348343" y="992777"/>
            <a:ext cx="11355977" cy="5190310"/>
          </a:xfrm>
          <a:prstGeom prst="rect">
            <a:avLst/>
          </a:prstGeom>
        </p:spPr>
      </p:pic>
      <p:sp>
        <p:nvSpPr>
          <p:cNvPr id="9" name="Arrow: Down 8">
            <a:extLst>
              <a:ext uri="{FF2B5EF4-FFF2-40B4-BE49-F238E27FC236}">
                <a16:creationId xmlns:a16="http://schemas.microsoft.com/office/drawing/2014/main" id="{534950CC-978D-5D55-A9FF-BE49F5E9FB44}"/>
              </a:ext>
            </a:extLst>
          </p:cNvPr>
          <p:cNvSpPr/>
          <p:nvPr/>
        </p:nvSpPr>
        <p:spPr>
          <a:xfrm rot="4621267">
            <a:off x="3271998" y="1978186"/>
            <a:ext cx="165083" cy="1128273"/>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10" name="Arrow: Down 9">
            <a:extLst>
              <a:ext uri="{FF2B5EF4-FFF2-40B4-BE49-F238E27FC236}">
                <a16:creationId xmlns:a16="http://schemas.microsoft.com/office/drawing/2014/main" id="{143AB338-4463-2FC1-5FC8-A4CF58FC36DC}"/>
              </a:ext>
            </a:extLst>
          </p:cNvPr>
          <p:cNvSpPr/>
          <p:nvPr/>
        </p:nvSpPr>
        <p:spPr>
          <a:xfrm rot="17835057">
            <a:off x="433764" y="2648438"/>
            <a:ext cx="212649" cy="721401"/>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12" name="Arrow: Down 11">
            <a:extLst>
              <a:ext uri="{FF2B5EF4-FFF2-40B4-BE49-F238E27FC236}">
                <a16:creationId xmlns:a16="http://schemas.microsoft.com/office/drawing/2014/main" id="{B34A78DF-712C-7850-D2C0-10D0D8733A56}"/>
              </a:ext>
            </a:extLst>
          </p:cNvPr>
          <p:cNvSpPr/>
          <p:nvPr/>
        </p:nvSpPr>
        <p:spPr>
          <a:xfrm rot="17835057">
            <a:off x="386139" y="3362813"/>
            <a:ext cx="212649" cy="721401"/>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13" name="Arrow: Down 12">
            <a:extLst>
              <a:ext uri="{FF2B5EF4-FFF2-40B4-BE49-F238E27FC236}">
                <a16:creationId xmlns:a16="http://schemas.microsoft.com/office/drawing/2014/main" id="{6734AB2B-1972-B8E0-8351-34797B414289}"/>
              </a:ext>
            </a:extLst>
          </p:cNvPr>
          <p:cNvSpPr/>
          <p:nvPr/>
        </p:nvSpPr>
        <p:spPr>
          <a:xfrm rot="17835057">
            <a:off x="386139" y="4020038"/>
            <a:ext cx="212649" cy="721401"/>
          </a:xfrm>
          <a:prstGeom prst="down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5442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240259-C2D1-3852-C1D8-637A24B3C531}"/>
              </a:ext>
            </a:extLst>
          </p:cNvPr>
          <p:cNvSpPr/>
          <p:nvPr/>
        </p:nvSpPr>
        <p:spPr>
          <a:xfrm>
            <a:off x="0" y="2600325"/>
            <a:ext cx="12192000" cy="1543050"/>
          </a:xfrm>
          <a:prstGeom prst="rect">
            <a:avLst/>
          </a:prstGeom>
          <a:solidFill>
            <a:srgbClr val="00206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0" name="Content Placeholder 9">
            <a:extLst>
              <a:ext uri="{FF2B5EF4-FFF2-40B4-BE49-F238E27FC236}">
                <a16:creationId xmlns:a16="http://schemas.microsoft.com/office/drawing/2014/main" id="{B68B88BA-39A9-5A6B-06CC-C06DE05C953E}"/>
              </a:ext>
            </a:extLst>
          </p:cNvPr>
          <p:cNvPicPr>
            <a:picLocks noGrp="1" noChangeAspect="1"/>
          </p:cNvPicPr>
          <p:nvPr>
            <p:ph idx="4294967295"/>
          </p:nvPr>
        </p:nvPicPr>
        <p:blipFill>
          <a:blip r:embed="rId2"/>
          <a:stretch>
            <a:fillRect/>
          </a:stretch>
        </p:blipFill>
        <p:spPr>
          <a:xfrm>
            <a:off x="0" y="1300163"/>
            <a:ext cx="4371975" cy="4257675"/>
          </a:xfrm>
          <a:prstGeom prst="rect">
            <a:avLst/>
          </a:prstGeom>
        </p:spPr>
      </p:pic>
    </p:spTree>
    <p:extLst>
      <p:ext uri="{BB962C8B-B14F-4D97-AF65-F5344CB8AC3E}">
        <p14:creationId xmlns:p14="http://schemas.microsoft.com/office/powerpoint/2010/main" val="42450941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3C44-4AAC-038D-D2A6-763F3DA410FD}"/>
              </a:ext>
            </a:extLst>
          </p:cNvPr>
          <p:cNvSpPr>
            <a:spLocks noGrp="1"/>
          </p:cNvSpPr>
          <p:nvPr>
            <p:ph type="ctrTitle"/>
          </p:nvPr>
        </p:nvSpPr>
        <p:spPr>
          <a:xfrm>
            <a:off x="3647182" y="1123837"/>
            <a:ext cx="3160624" cy="4601183"/>
          </a:xfrm>
        </p:spPr>
        <p:txBody>
          <a:bodyPr vert="horz" lIns="91440" tIns="45720" rIns="91440" bIns="45720" rtlCol="0" anchor="ctr">
            <a:normAutofit/>
          </a:bodyPr>
          <a:lstStyle/>
          <a:p>
            <a:r>
              <a:rPr lang="en-US" sz="3600" spc="-60"/>
              <a:t>Voter Turnout &amp; </a:t>
            </a:r>
            <a:br>
              <a:rPr lang="en-US" sz="3600" spc="-60"/>
            </a:br>
            <a:r>
              <a:rPr lang="en-US" sz="3600" spc="-60"/>
              <a:t>Election Results</a:t>
            </a:r>
          </a:p>
        </p:txBody>
      </p:sp>
      <p:sp>
        <p:nvSpPr>
          <p:cNvPr id="6" name="TextBox 5">
            <a:extLst>
              <a:ext uri="{FF2B5EF4-FFF2-40B4-BE49-F238E27FC236}">
                <a16:creationId xmlns:a16="http://schemas.microsoft.com/office/drawing/2014/main" id="{21A8D243-812A-533F-DCED-E4ED4D324B9B}"/>
              </a:ext>
            </a:extLst>
          </p:cNvPr>
          <p:cNvSpPr txBox="1"/>
          <p:nvPr/>
        </p:nvSpPr>
        <p:spPr>
          <a:xfrm>
            <a:off x="9322094" y="864108"/>
            <a:ext cx="3897260" cy="5120640"/>
          </a:xfrm>
          <a:prstGeom prst="rect">
            <a:avLst/>
          </a:prstGeom>
        </p:spPr>
        <p:txBody>
          <a:bodyPr vert="horz" lIns="91440" tIns="45720" rIns="91440" bIns="45720" rtlCol="0" anchor="ctr">
            <a:normAutofit/>
          </a:bodyPr>
          <a:lstStyle/>
          <a:p>
            <a:pPr indent="-182880" defTabSz="914400">
              <a:lnSpc>
                <a:spcPct val="90000"/>
              </a:lnSpc>
              <a:spcBef>
                <a:spcPts val="1200"/>
              </a:spcBef>
              <a:buClr>
                <a:srgbClr val="6A5A4A"/>
              </a:buClr>
              <a:buFont typeface="Wingdings 2" pitchFamily="18" charset="2"/>
              <a:buChar char=""/>
              <a:defRPr/>
            </a:pPr>
            <a:r>
              <a:rPr lang="en-US">
                <a:solidFill>
                  <a:schemeClr val="tx1">
                    <a:lumMod val="65000"/>
                    <a:lumOff val="35000"/>
                  </a:schemeClr>
                </a:solidFill>
              </a:rPr>
              <a:t>Presenter</a:t>
            </a:r>
            <a:br>
              <a:rPr lang="en-US"/>
            </a:br>
            <a:r>
              <a:rPr lang="en-US">
                <a:solidFill>
                  <a:schemeClr val="tx1">
                    <a:lumMod val="65000"/>
                    <a:lumOff val="35000"/>
                  </a:schemeClr>
                </a:solidFill>
              </a:rPr>
              <a:t> Daniel Reis</a:t>
            </a:r>
          </a:p>
          <a:p>
            <a:pPr indent="-182880" defTabSz="914400">
              <a:lnSpc>
                <a:spcPct val="90000"/>
              </a:lnSpc>
              <a:spcBef>
                <a:spcPts val="1200"/>
              </a:spcBef>
              <a:buClr>
                <a:srgbClr val="6A5A4A"/>
              </a:buClr>
              <a:buFont typeface="Wingdings 2" pitchFamily="18" charset="2"/>
              <a:buChar char=""/>
              <a:defRPr/>
            </a:pPr>
            <a:r>
              <a:rPr lang="en-US">
                <a:solidFill>
                  <a:schemeClr val="tx1">
                    <a:lumMod val="65000"/>
                    <a:lumOff val="35000"/>
                  </a:schemeClr>
                </a:solidFill>
              </a:rPr>
              <a:t>Chief Information Officer</a:t>
            </a:r>
            <a:br>
              <a:rPr lang="en-US" b="0" i="0" u="none" strike="noStrike" cap="none" spc="0" normalizeH="0" baseline="0" noProof="0">
                <a:ln>
                  <a:noFill/>
                </a:ln>
                <a:effectLst/>
                <a:uLnTx/>
                <a:uFillTx/>
              </a:rPr>
            </a:br>
            <a:endParaRPr kumimoji="0" lang="en-US" b="0" i="0" u="none" strike="noStrike" cap="none" spc="0" normalizeH="0" baseline="0" noProof="0">
              <a:ln>
                <a:noFill/>
              </a:ln>
              <a:solidFill>
                <a:schemeClr val="tx1">
                  <a:lumMod val="65000"/>
                  <a:lumOff val="35000"/>
                </a:schemeClr>
              </a:solidFill>
              <a:effectLst/>
              <a:uLnTx/>
              <a:uFillTx/>
            </a:endParaRPr>
          </a:p>
        </p:txBody>
      </p:sp>
      <p:pic>
        <p:nvPicPr>
          <p:cNvPr id="7" name="Picture 6" descr="A logo with orange and green leaves&#10;&#10;Description automatically generated">
            <a:extLst>
              <a:ext uri="{FF2B5EF4-FFF2-40B4-BE49-F238E27FC236}">
                <a16:creationId xmlns:a16="http://schemas.microsoft.com/office/drawing/2014/main" id="{684F5BFC-F019-FB56-6B51-809E7053EBD2}"/>
              </a:ext>
            </a:extLst>
          </p:cNvPr>
          <p:cNvPicPr>
            <a:picLocks noChangeAspect="1"/>
          </p:cNvPicPr>
          <p:nvPr/>
        </p:nvPicPr>
        <p:blipFill>
          <a:blip r:embed="rId2"/>
          <a:stretch>
            <a:fillRect/>
          </a:stretch>
        </p:blipFill>
        <p:spPr>
          <a:xfrm>
            <a:off x="9506880" y="873252"/>
            <a:ext cx="2266738" cy="1165213"/>
          </a:xfrm>
          <a:prstGeom prst="rect">
            <a:avLst/>
          </a:prstGeom>
        </p:spPr>
      </p:pic>
    </p:spTree>
    <p:extLst>
      <p:ext uri="{BB962C8B-B14F-4D97-AF65-F5344CB8AC3E}">
        <p14:creationId xmlns:p14="http://schemas.microsoft.com/office/powerpoint/2010/main" val="34226039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5544-A1C6-E78A-FBD6-CE958159FBEC}"/>
              </a:ext>
            </a:extLst>
          </p:cNvPr>
          <p:cNvSpPr>
            <a:spLocks noGrp="1"/>
          </p:cNvSpPr>
          <p:nvPr>
            <p:ph type="title"/>
          </p:nvPr>
        </p:nvSpPr>
        <p:spPr/>
        <p:txBody>
          <a:bodyPr/>
          <a:lstStyle/>
          <a:p>
            <a:r>
              <a:rPr lang="en-US"/>
              <a:t>Voter Turnout</a:t>
            </a:r>
          </a:p>
        </p:txBody>
      </p:sp>
      <p:pic>
        <p:nvPicPr>
          <p:cNvPr id="4" name="Picture 3" descr="A screenshot of a web page&#10;&#10;Description automatically generated">
            <a:extLst>
              <a:ext uri="{FF2B5EF4-FFF2-40B4-BE49-F238E27FC236}">
                <a16:creationId xmlns:a16="http://schemas.microsoft.com/office/drawing/2014/main" id="{76F4AA36-BCF8-97A6-2603-15EE620468E2}"/>
              </a:ext>
            </a:extLst>
          </p:cNvPr>
          <p:cNvPicPr>
            <a:picLocks noChangeAspect="1"/>
          </p:cNvPicPr>
          <p:nvPr/>
        </p:nvPicPr>
        <p:blipFill>
          <a:blip r:embed="rId2"/>
          <a:stretch>
            <a:fillRect/>
          </a:stretch>
        </p:blipFill>
        <p:spPr>
          <a:xfrm>
            <a:off x="3436696" y="1213492"/>
            <a:ext cx="8362079" cy="4429432"/>
          </a:xfrm>
          <a:prstGeom prst="rect">
            <a:avLst/>
          </a:prstGeom>
        </p:spPr>
      </p:pic>
      <p:pic>
        <p:nvPicPr>
          <p:cNvPr id="5" name="Picture 4">
            <a:extLst>
              <a:ext uri="{FF2B5EF4-FFF2-40B4-BE49-F238E27FC236}">
                <a16:creationId xmlns:a16="http://schemas.microsoft.com/office/drawing/2014/main" id="{71376369-A834-6234-AFAB-3DC4CC274C8E}"/>
              </a:ext>
            </a:extLst>
          </p:cNvPr>
          <p:cNvPicPr>
            <a:picLocks noChangeAspect="1"/>
          </p:cNvPicPr>
          <p:nvPr/>
        </p:nvPicPr>
        <p:blipFill>
          <a:blip r:embed="rId3"/>
          <a:stretch>
            <a:fillRect/>
          </a:stretch>
        </p:blipFill>
        <p:spPr>
          <a:xfrm>
            <a:off x="3577169" y="2867195"/>
            <a:ext cx="8081131" cy="2666706"/>
          </a:xfrm>
          <a:prstGeom prst="rect">
            <a:avLst/>
          </a:prstGeom>
        </p:spPr>
      </p:pic>
      <p:pic>
        <p:nvPicPr>
          <p:cNvPr id="7" name="Picture 6">
            <a:extLst>
              <a:ext uri="{FF2B5EF4-FFF2-40B4-BE49-F238E27FC236}">
                <a16:creationId xmlns:a16="http://schemas.microsoft.com/office/drawing/2014/main" id="{3291B767-12D4-6891-2AD5-28853856BF87}"/>
              </a:ext>
            </a:extLst>
          </p:cNvPr>
          <p:cNvPicPr>
            <a:picLocks noChangeAspect="1"/>
          </p:cNvPicPr>
          <p:nvPr/>
        </p:nvPicPr>
        <p:blipFill>
          <a:blip r:embed="rId4"/>
          <a:stretch>
            <a:fillRect/>
          </a:stretch>
        </p:blipFill>
        <p:spPr>
          <a:xfrm>
            <a:off x="3436696" y="1410612"/>
            <a:ext cx="1713593" cy="811702"/>
          </a:xfrm>
          <a:prstGeom prst="rect">
            <a:avLst/>
          </a:prstGeom>
        </p:spPr>
      </p:pic>
    </p:spTree>
    <p:extLst>
      <p:ext uri="{BB962C8B-B14F-4D97-AF65-F5344CB8AC3E}">
        <p14:creationId xmlns:p14="http://schemas.microsoft.com/office/powerpoint/2010/main" val="2717217997"/>
      </p:ext>
    </p:extLst>
  </p:cSld>
  <p:clrMapOvr>
    <a:masterClrMapping/>
  </p:clrMapOvr>
</p:sld>
</file>

<file path=ppt/theme/theme1.xml><?xml version="1.0" encoding="utf-8"?>
<a:theme xmlns:a="http://schemas.openxmlformats.org/drawingml/2006/main" name="Frame">
  <a:themeElements>
    <a:clrScheme name="Custom 2">
      <a:dk1>
        <a:srgbClr val="000000"/>
      </a:dk1>
      <a:lt1>
        <a:sysClr val="window" lastClr="FFFFFF"/>
      </a:lt1>
      <a:dk2>
        <a:srgbClr val="32903B"/>
      </a:dk2>
      <a:lt2>
        <a:srgbClr val="CCDDEA"/>
      </a:lt2>
      <a:accent1>
        <a:srgbClr val="E48312"/>
      </a:accent1>
      <a:accent2>
        <a:srgbClr val="BD582C"/>
      </a:accent2>
      <a:accent3>
        <a:srgbClr val="32903B"/>
      </a:accent3>
      <a:accent4>
        <a:srgbClr val="9B8357"/>
      </a:accent4>
      <a:accent5>
        <a:srgbClr val="C2BC80"/>
      </a:accent5>
      <a:accent6>
        <a:srgbClr val="94A088"/>
      </a:accent6>
      <a:hlink>
        <a:srgbClr val="FF0000"/>
      </a:hlink>
      <a:folHlink>
        <a:srgbClr val="8C8C8C"/>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3E23D5D7-8E7A-1C4D-B500-C4681FE828EE}"/>
    </a:ext>
  </a:ext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158D5A58-DB6E-324B-9025-B15177951F75}"/>
    </a:ext>
  </a:ext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88F4A53C-0A35-E444-96FC-49CD55AC0895}"/>
    </a:ext>
  </a:ext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8351AD7E-D498-BC40-8A01-176D6C90DF55}"/>
    </a:ext>
  </a:ext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2A4E5479-2E86-B14C-B17D-85CB2879992C}"/>
    </a:ext>
  </a:extLst>
</a:theme>
</file>

<file path=ppt/theme/theme15.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595B0E58-6964-0143-BFE7-91307580F7DC}"/>
    </a:ext>
  </a:extLst>
</a:theme>
</file>

<file path=ppt/theme/theme16.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94D6BA7B-237A-4949-81B2-08E0164D3C3D}"/>
    </a:ext>
  </a:extLst>
</a:theme>
</file>

<file path=ppt/theme/theme17.xml><?xml version="1.0" encoding="utf-8"?>
<a:theme xmlns:a="http://schemas.openxmlformats.org/drawingml/2006/main" name="Clos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8DA0168B-FC0E-F540-AC94-5058CA7F4636}"/>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Frame">
  <a:themeElements>
    <a:clrScheme name="Custom 1">
      <a:dk1>
        <a:srgbClr val="000000"/>
      </a:dk1>
      <a:lt1>
        <a:sysClr val="window" lastClr="FFFFFF"/>
      </a:lt1>
      <a:dk2>
        <a:srgbClr val="32903B"/>
      </a:dk2>
      <a:lt2>
        <a:srgbClr val="CCDDEA"/>
      </a:lt2>
      <a:accent1>
        <a:srgbClr val="E48312"/>
      </a:accent1>
      <a:accent2>
        <a:srgbClr val="BD582C"/>
      </a:accent2>
      <a:accent3>
        <a:srgbClr val="865640"/>
      </a:accent3>
      <a:accent4>
        <a:srgbClr val="9B8357"/>
      </a:accent4>
      <a:accent5>
        <a:srgbClr val="C2BC80"/>
      </a:accent5>
      <a:accent6>
        <a:srgbClr val="94A088"/>
      </a:accent6>
      <a:hlink>
        <a:srgbClr val="FF0000"/>
      </a:hlink>
      <a:folHlink>
        <a:srgbClr val="8C8C8C"/>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4.xml><?xml version="1.0" encoding="utf-8"?>
<a:theme xmlns:a="http://schemas.openxmlformats.org/drawingml/2006/main" name="OCPS Templpate July 2022">
  <a:themeElements>
    <a:clrScheme name="OCPS Navy Blue">
      <a:dk1>
        <a:srgbClr val="081E4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C0641F40-8FD7-D942-8BD9-B756278B9080}"/>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A8B71BCD-1A1B-7D43-A8EE-525E628C0ECE}"/>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EA0F1F07-DA62-2843-BA69-BFB767E707A2}"/>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41BE3800-52F7-8849-8B5C-A890C10A272B}"/>
    </a:ext>
  </a:extLst>
</a:theme>
</file>

<file path=ppt/theme/theme8.xml><?xml version="1.0" encoding="utf-8"?>
<a:theme xmlns:a="http://schemas.openxmlformats.org/drawingml/2006/main" name="4_Custom Design">
  <a:themeElements>
    <a:clrScheme name="Custom 1">
      <a:dk1>
        <a:srgbClr val="000000"/>
      </a:dk1>
      <a:lt1>
        <a:srgbClr val="FE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A519FF17-4646-BA43-892C-A933E20734F8}"/>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C0360D-4EA1-4345-BFE1-54CE52B5EB15}" vid="{8C30B798-F068-B84C-AF8C-275AE5943C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A6C235EAF59C478D47391632188DE9" ma:contentTypeVersion="15" ma:contentTypeDescription="Create a new document." ma:contentTypeScope="" ma:versionID="908f42d69f3582957a1fa40944ecd56b">
  <xsd:schema xmlns:xsd="http://www.w3.org/2001/XMLSchema" xmlns:xs="http://www.w3.org/2001/XMLSchema" xmlns:p="http://schemas.microsoft.com/office/2006/metadata/properties" xmlns:ns2="931f843f-4b6c-4c8e-a3f7-a4d417abc72f" xmlns:ns3="824815f6-1da8-4ef8-b0f2-1986a709f901" targetNamespace="http://schemas.microsoft.com/office/2006/metadata/properties" ma:root="true" ma:fieldsID="d24148d39d608c217791a049fe7da63e" ns2:_="" ns3:_="">
    <xsd:import namespace="931f843f-4b6c-4c8e-a3f7-a4d417abc72f"/>
    <xsd:import namespace="824815f6-1da8-4ef8-b0f2-1986a709f90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2:SharedWithUsers" minOccurs="0"/>
                <xsd:element ref="ns2:SharedWithDetails" minOccurs="0"/>
                <xsd:element ref="ns3:MediaServiceLoca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f843f-4b6c-4c8e-a3f7-a4d417abc72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3365e1c-bbf1-44fc-aab9-126f89cd30f0}" ma:internalName="TaxCatchAll" ma:showField="CatchAllData" ma:web="931f843f-4b6c-4c8e-a3f7-a4d417abc7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4815f6-1da8-4ef8-b0f2-1986a709f9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f2f0e2b-1adc-42e9-8b82-b009bed2b4c3"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931f843f-4b6c-4c8e-a3f7-a4d417abc72f">M3VRKPZDYR3E-1528000860-15228</_dlc_DocId>
    <MediaLengthInSeconds xmlns="824815f6-1da8-4ef8-b0f2-1986a709f901" xsi:nil="true"/>
    <_dlc_DocIdUrl xmlns="931f843f-4b6c-4c8e-a3f7-a4d417abc72f">
      <Url>https://orangecountyelections.sharepoint.com/sites/PreviousEmployees/_layouts/15/DocIdRedir.aspx?ID=M3VRKPZDYR3E-1528000860-15228</Url>
      <Description>M3VRKPZDYR3E-1528000860-15228</Description>
    </_dlc_DocIdUrl>
    <SharedWithUsers xmlns="931f843f-4b6c-4c8e-a3f7-a4d417abc72f">
      <UserInfo>
        <DisplayName>Byron Green</DisplayName>
        <AccountId>10</AccountId>
        <AccountType/>
      </UserInfo>
      <UserInfo>
        <DisplayName>Kristi Gay</DisplayName>
        <AccountId>68</AccountId>
        <AccountType/>
      </UserInfo>
    </SharedWithUsers>
    <lcf76f155ced4ddcb4097134ff3c332f xmlns="824815f6-1da8-4ef8-b0f2-1986a709f901">
      <Terms xmlns="http://schemas.microsoft.com/office/infopath/2007/PartnerControls"/>
    </lcf76f155ced4ddcb4097134ff3c332f>
    <TaxCatchAll xmlns="931f843f-4b6c-4c8e-a3f7-a4d417abc72f" xsi:nil="true"/>
  </documentManagement>
</p:properties>
</file>

<file path=customXml/itemProps1.xml><?xml version="1.0" encoding="utf-8"?>
<ds:datastoreItem xmlns:ds="http://schemas.openxmlformats.org/officeDocument/2006/customXml" ds:itemID="{7DFB1CA5-7B17-4439-81E9-8E79BEC9E939}">
  <ds:schemaRefs>
    <ds:schemaRef ds:uri="http://schemas.microsoft.com/sharepoint/v3/contenttype/forms"/>
  </ds:schemaRefs>
</ds:datastoreItem>
</file>

<file path=customXml/itemProps2.xml><?xml version="1.0" encoding="utf-8"?>
<ds:datastoreItem xmlns:ds="http://schemas.openxmlformats.org/officeDocument/2006/customXml" ds:itemID="{9A91B5A3-82AA-40FA-A5D6-B0C6E800498E}">
  <ds:schemaRefs>
    <ds:schemaRef ds:uri="824815f6-1da8-4ef8-b0f2-1986a709f901"/>
    <ds:schemaRef ds:uri="931f843f-4b6c-4c8e-a3f7-a4d417abc7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17718DB-3068-41C3-A6BB-4D024D764D89}">
  <ds:schemaRefs>
    <ds:schemaRef ds:uri="http://schemas.microsoft.com/sharepoint/events"/>
  </ds:schemaRefs>
</ds:datastoreItem>
</file>

<file path=customXml/itemProps4.xml><?xml version="1.0" encoding="utf-8"?>
<ds:datastoreItem xmlns:ds="http://schemas.openxmlformats.org/officeDocument/2006/customXml" ds:itemID="{EE626E52-78CC-4D3F-A706-4A94DE570DC5}">
  <ds:schemaRefs>
    <ds:schemaRef ds:uri="824815f6-1da8-4ef8-b0f2-1986a709f901"/>
    <ds:schemaRef ds:uri="931f843f-4b6c-4c8e-a3f7-a4d417abc7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TM04033917[[fn=Berlin]]</Template>
  <Application>Microsoft Office PowerPoint</Application>
  <PresentationFormat>Widescreen</PresentationFormat>
  <Slides>116</Slides>
  <Notes>25</Notes>
  <HiddenSlides>0</HiddenSlides>
  <ScaleCrop>false</ScaleCrop>
  <HeadingPairs>
    <vt:vector size="4" baseType="variant">
      <vt:variant>
        <vt:lpstr>Theme</vt:lpstr>
      </vt:variant>
      <vt:variant>
        <vt:i4>17</vt:i4>
      </vt:variant>
      <vt:variant>
        <vt:lpstr>Slide Titles</vt:lpstr>
      </vt:variant>
      <vt:variant>
        <vt:i4>116</vt:i4>
      </vt:variant>
    </vt:vector>
  </HeadingPairs>
  <TitlesOfParts>
    <vt:vector size="133" baseType="lpstr">
      <vt:lpstr>Frame</vt:lpstr>
      <vt:lpstr>Office Theme</vt:lpstr>
      <vt:lpstr>1_Frame</vt:lpstr>
      <vt:lpstr>OCPS Templpate July 2022</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13_Custom Design</vt:lpstr>
      <vt:lpstr>10_Custom Design</vt:lpstr>
      <vt:lpstr>11_Custom Design</vt:lpstr>
      <vt:lpstr>Closing Slide</vt:lpstr>
      <vt:lpstr>Please silence your cell phones </vt:lpstr>
      <vt:lpstr>Welcome to the 2024  Candidate Seminar</vt:lpstr>
      <vt:lpstr>Voter Registration &amp; Book Closing</vt:lpstr>
      <vt:lpstr>PowerPoint Presentation</vt:lpstr>
      <vt:lpstr>Who must register as a 3PVRO? FS. 97.0575</vt:lpstr>
      <vt:lpstr>Registration Deadline “Book Closing”</vt:lpstr>
      <vt:lpstr>Official  Sample Ballot</vt:lpstr>
      <vt:lpstr>Official  Sample Ballot</vt:lpstr>
      <vt:lpstr>Official  Sample Ballot</vt:lpstr>
      <vt:lpstr>Keep Your Record Current</vt:lpstr>
      <vt:lpstr>Registration Deadline  “Book Closing”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Florida Department of Transportation Outdoor Advertising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Officer Glenn Bynes Code Enforcement   City of Orlando  </vt:lpstr>
      <vt:lpstr>   Amy D. Envall, General Counsel,  Office of Legal Services, Orange County Public Schools  </vt:lpstr>
      <vt:lpstr>PowerPoint Presentation</vt:lpstr>
      <vt:lpstr>Election Issues and Campaigning on OCPS Property</vt:lpstr>
      <vt:lpstr>Flyers, Pens, Campaign Business Cards, Bumper Stickers, Other Swag, and Other Campaign Materials at a School Event:</vt:lpstr>
      <vt:lpstr>Use of OCPS Emails to Further Campaign</vt:lpstr>
      <vt:lpstr>Current Elected Official Address to a Class, Assembly, or Group of Parents at a School</vt:lpstr>
      <vt:lpstr>Meeting with Principals</vt:lpstr>
      <vt:lpstr>Seeking Endorsements</vt:lpstr>
      <vt:lpstr>Private Charitable Fundraisers Held on OCPS Property</vt:lpstr>
      <vt:lpstr>Starting a Rally or Petition Drive at an OCPS School or OCPS Parking Lot</vt:lpstr>
      <vt:lpstr>School Awareness Event at a School to Honor  Certain Political Candidates</vt:lpstr>
      <vt:lpstr>Election Day Restrictions on Political Activity on OCPS Property</vt:lpstr>
      <vt:lpstr>Active or Passive Distribution of Political Materials on OCPS Property on Election Day</vt:lpstr>
      <vt:lpstr>Bonus: OCPS Employees Wearing  Campaign T-Shirts on OCPS Property</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Reports &amp; Records Requests</vt:lpstr>
      <vt:lpstr>Public Records Request Policy </vt:lpstr>
      <vt:lpstr>Reports</vt:lpstr>
      <vt:lpstr>DATA ACCESS ACCOUNT APPLICATION </vt:lpstr>
      <vt:lpstr>Data Access Account </vt:lpstr>
      <vt:lpstr>PowerPoint Presentation</vt:lpstr>
      <vt:lpstr>PowerPoint Presentation</vt:lpstr>
      <vt:lpstr>PowerPoint Presentation</vt:lpstr>
      <vt:lpstr>PowerPoint Presentation</vt:lpstr>
      <vt:lpstr>Voter Turnout &amp;  Election Results</vt:lpstr>
      <vt:lpstr>Voter Turnout</vt:lpstr>
      <vt:lpstr>Voter Turnout: All Methods</vt:lpstr>
      <vt:lpstr>Voter Turnout: All Methods (continued)</vt:lpstr>
      <vt:lpstr>Voter Turnout: All Methods (continued)</vt:lpstr>
      <vt:lpstr>Voter Turnout: All Methods (continued)</vt:lpstr>
      <vt:lpstr>Election Results</vt:lpstr>
      <vt:lpstr>Election Results</vt:lpstr>
      <vt:lpstr>Election Results</vt:lpstr>
      <vt:lpstr>Election Results</vt:lpstr>
      <vt:lpstr>Election Results - Reporting</vt:lpstr>
      <vt:lpstr>Historic Election Results and Turnout</vt:lpstr>
      <vt:lpstr>Historical Election Results and Turnout</vt:lpstr>
      <vt:lpstr>Historical Election Results and Turnout</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Voter Registration 3rd Party Registration &amp; Book Closing</dc:title>
  <dc:creator>Marisa Crispell</dc:creator>
  <cp:revision>2</cp:revision>
  <cp:lastPrinted>2024-06-20T16:37:01Z</cp:lastPrinted>
  <dcterms:created xsi:type="dcterms:W3CDTF">2020-06-17T18:49:52Z</dcterms:created>
  <dcterms:modified xsi:type="dcterms:W3CDTF">2025-01-09T14:41:53Z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1117200.00000000</vt:lpwstr>
  </property>
  <property fmtid="{D5CDD505-2E9C-101B-9397-08002B2CF9AE}" pid="3" name="ContentTypeId">
    <vt:lpwstr>0x01010069A6C235EAF59C478D47391632188DE9</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{"FileActivityType":"9","FileActivityTimeStamp":"2024-04-08T18:05:03.050Z","FileActivityUsersOnPage":[{"DisplayName":"Marisa Crispell","Id":"soeomc2@ocfelections.gov"},{"DisplayName":"Byron Green","Id":"soeobg1@ocfelections.gov"},{"DisplayName":"Kristi Ga</vt:lpwstr>
  </property>
  <property fmtid="{D5CDD505-2E9C-101B-9397-08002B2CF9AE}" pid="7" name="TriggerFlowInfo">
    <vt:lpwstr/>
  </property>
  <property fmtid="{D5CDD505-2E9C-101B-9397-08002B2CF9AE}" pid="8" name="_dlc_DocIdItemGuid">
    <vt:lpwstr>9d29f8e6-846c-46a6-b2d2-9197f4ae95e6</vt:lpwstr>
  </property>
</Properties>
</file>